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5"/>
  </p:notesMasterIdLst>
  <p:sldIdLst>
    <p:sldId id="256" r:id="rId2"/>
    <p:sldId id="259" r:id="rId3"/>
    <p:sldId id="294" r:id="rId4"/>
    <p:sldId id="295" r:id="rId5"/>
    <p:sldId id="296" r:id="rId6"/>
    <p:sldId id="297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299" r:id="rId15"/>
    <p:sldId id="307" r:id="rId16"/>
    <p:sldId id="298" r:id="rId17"/>
    <p:sldId id="308" r:id="rId18"/>
    <p:sldId id="309" r:id="rId19"/>
    <p:sldId id="310" r:id="rId20"/>
    <p:sldId id="264" r:id="rId21"/>
    <p:sldId id="290" r:id="rId22"/>
    <p:sldId id="291" r:id="rId23"/>
    <p:sldId id="292" r:id="rId24"/>
  </p:sldIdLst>
  <p:sldSz cx="9144000" cy="5143500" type="screen16x9"/>
  <p:notesSz cx="6805613" cy="9944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4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A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72" autoAdjust="0"/>
    <p:restoredTop sz="80995" autoAdjust="0"/>
  </p:normalViewPr>
  <p:slideViewPr>
    <p:cSldViewPr snapToGrid="0" snapToObjects="1" showGuides="1">
      <p:cViewPr varScale="1">
        <p:scale>
          <a:sx n="113" d="100"/>
          <a:sy n="113" d="100"/>
        </p:scale>
        <p:origin x="1572" y="96"/>
      </p:cViewPr>
      <p:guideLst>
        <p:guide orient="horz" pos="264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74"/>
    </p:cViewPr>
  </p:sorterViewPr>
  <p:notesViewPr>
    <p:cSldViewPr snapToGrid="0" snapToObjects="1">
      <p:cViewPr varScale="1">
        <p:scale>
          <a:sx n="96" d="100"/>
          <a:sy n="96" d="100"/>
        </p:scale>
        <p:origin x="355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B2E2B-D8D2-0F4C-920B-DF9A95081F49}" type="datetimeFigureOut">
              <a:rPr lang="de-DE" smtClean="0"/>
              <a:t>26.05.2020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BB02F-75D1-8C4A-81C0-28E0FD9E7E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4068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Liebe Trainerin, lieber Trainer, diese Folien sind ein Bestandteil des TrainerInnen-Pakets „Schulungen online planen und durchführen“. Sie finden alle weiteren Materialien auf der Website www.digitaleSeniorInnen.at</a:t>
            </a:r>
          </a:p>
          <a:p>
            <a:r>
              <a:rPr lang="de-AT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Leitfaden „</a:t>
            </a:r>
            <a:r>
              <a:rPr lang="de-DE" dirty="0"/>
              <a:t>Schulungen online planen und durchführen </a:t>
            </a:r>
            <a:r>
              <a:rPr lang="de-AT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</a:p>
          <a:p>
            <a:r>
              <a:rPr lang="de-AT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Teil I: Videokonferenzen mit ZOOM</a:t>
            </a:r>
          </a:p>
          <a:p>
            <a:r>
              <a:rPr lang="de-DE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Teil II: Handbuch zur Online-Unterrichtsgestaltung</a:t>
            </a:r>
          </a:p>
          <a:p>
            <a:r>
              <a:rPr lang="de-DE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inkl.</a:t>
            </a:r>
            <a:r>
              <a:rPr lang="de-AT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Stundenbild, Link-Liste, Lese-Liste</a:t>
            </a:r>
          </a:p>
          <a:p>
            <a:r>
              <a:rPr lang="de-AT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Präsentation (Foliensatz)</a:t>
            </a:r>
          </a:p>
          <a:p>
            <a:r>
              <a:rPr lang="de-AT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Unterlagen Teilnehmende: Handout zum Thema Videokonferenzen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BB02F-75D1-8C4A-81C0-28E0FD9E7ED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2226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err="1"/>
              <a:t>Zoomboming</a:t>
            </a:r>
            <a:r>
              <a:rPr lang="de-AT" dirty="0"/>
              <a:t> – unerwünschtes Teilen des Bildschirmes durch einen Teilnehmende (z.B. Einblendung von unangemessenen Inhalten)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BB02F-75D1-8C4A-81C0-28E0FD9E7EDF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8259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BB02F-75D1-8C4A-81C0-28E0FD9E7EDF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23396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BB02F-75D1-8C4A-81C0-28E0FD9E7EDF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16112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BB02F-75D1-8C4A-81C0-28E0FD9E7EDF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19942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BB02F-75D1-8C4A-81C0-28E0FD9E7EDF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93881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BB02F-75D1-8C4A-81C0-28E0FD9E7EDF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01044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BB02F-75D1-8C4A-81C0-28E0FD9E7EDF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56606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BB02F-75D1-8C4A-81C0-28E0FD9E7EDF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26312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Übung dazu: Stille Post. TrainerIn schickt eine private Nachricht an </a:t>
            </a:r>
            <a:r>
              <a:rPr lang="de-AT" dirty="0" err="1"/>
              <a:t>TeilnehmerIn</a:t>
            </a:r>
            <a:r>
              <a:rPr lang="de-AT" dirty="0"/>
              <a:t> 1 (z.B. laut Name in alphabethischer Reihenfolge) und diese schickt die Nachricht privat an die nächste in der Runde. REIHENFOLGE kommunizieren!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BB02F-75D1-8C4A-81C0-28E0FD9E7EDF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16376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BB02F-75D1-8C4A-81C0-28E0FD9E7EDF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6352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BB02F-75D1-8C4A-81C0-28E0FD9E7ED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16791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BB02F-75D1-8C4A-81C0-28E0FD9E7EDF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63322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BB02F-75D1-8C4A-81C0-28E0FD9E7EDF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00285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BB02F-75D1-8C4A-81C0-28E0FD9E7EDF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15142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BB02F-75D1-8C4A-81C0-28E0FD9E7EDF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0785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BB02F-75D1-8C4A-81C0-28E0FD9E7ED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7841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BB02F-75D1-8C4A-81C0-28E0FD9E7ED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0430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BB02F-75D1-8C4A-81C0-28E0FD9E7ED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220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BB02F-75D1-8C4A-81C0-28E0FD9E7ED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2117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BB02F-75D1-8C4A-81C0-28E0FD9E7ED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5645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BB02F-75D1-8C4A-81C0-28E0FD9E7ED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9060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BB02F-75D1-8C4A-81C0-28E0FD9E7ED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6698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28118245-E012-564C-B621-20BE45B8DE27}"/>
              </a:ext>
            </a:extLst>
          </p:cNvPr>
          <p:cNvSpPr txBox="1"/>
          <p:nvPr userDrawn="1"/>
        </p:nvSpPr>
        <p:spPr>
          <a:xfrm>
            <a:off x="648000" y="1326403"/>
            <a:ext cx="7848000" cy="6001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900" b="0" i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ZOOM für EinsteigerInnen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FB2E702-8F55-1D47-8A5F-987EEB51B1B1}"/>
              </a:ext>
            </a:extLst>
          </p:cNvPr>
          <p:cNvSpPr txBox="1"/>
          <p:nvPr userDrawn="1"/>
        </p:nvSpPr>
        <p:spPr>
          <a:xfrm>
            <a:off x="647999" y="4185139"/>
            <a:ext cx="5401109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900" b="0" i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Workshop</a:t>
            </a:r>
          </a:p>
          <a:p>
            <a:r>
              <a:rPr lang="de-DE" sz="1400" b="0" i="0" dirty="0">
                <a:latin typeface="Calibri Light" panose="020F0302020204030204" pitchFamily="34" charset="0"/>
                <a:cs typeface="Calibri Light" panose="020F0302020204030204" pitchFamily="34" charset="0"/>
              </a:rPr>
              <a:t>Informationen, Tipps und Übungen</a:t>
            </a:r>
          </a:p>
        </p:txBody>
      </p:sp>
    </p:spTree>
    <p:extLst>
      <p:ext uri="{BB962C8B-B14F-4D97-AF65-F5344CB8AC3E}">
        <p14:creationId xmlns:p14="http://schemas.microsoft.com/office/powerpoint/2010/main" val="3229362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C5E1EE3-0DE7-034F-B5D5-67D673F04E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39EE447-A84F-B948-BFC6-0396D89BD987}"/>
              </a:ext>
            </a:extLst>
          </p:cNvPr>
          <p:cNvSpPr txBox="1"/>
          <p:nvPr userDrawn="1"/>
        </p:nvSpPr>
        <p:spPr>
          <a:xfrm>
            <a:off x="667350" y="1297859"/>
            <a:ext cx="4809218" cy="11695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3800" b="0" i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DANKE FÜR IHRE </a:t>
            </a:r>
          </a:p>
          <a:p>
            <a:r>
              <a:rPr lang="de-DE" sz="3800" b="0" i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563051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F2A7335-0484-334E-A616-FB4B12842C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8000" y="879474"/>
            <a:ext cx="7848000" cy="346249"/>
          </a:xfrm>
        </p:spPr>
        <p:txBody>
          <a:bodyPr wrap="square" numCol="1">
            <a:spAutoFit/>
          </a:bodyPr>
          <a:lstStyle>
            <a:lvl1pPr>
              <a:defRPr sz="25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ERFAHRUNGSBERICHTE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3EA35C2-0FFE-3842-B0CC-53FEC7AAA5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7699" y="1727999"/>
            <a:ext cx="7847999" cy="2736000"/>
          </a:xfrm>
        </p:spPr>
        <p:txBody>
          <a:bodyPr/>
          <a:lstStyle>
            <a:lvl1pPr latinLnBrk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A434F07F-2DDA-E440-9E5B-20297C2B24B3}"/>
              </a:ext>
            </a:extLst>
          </p:cNvPr>
          <p:cNvCxnSpPr/>
          <p:nvPr userDrawn="1"/>
        </p:nvCxnSpPr>
        <p:spPr>
          <a:xfrm>
            <a:off x="648000" y="743282"/>
            <a:ext cx="7848000" cy="0"/>
          </a:xfrm>
          <a:prstGeom prst="line">
            <a:avLst/>
          </a:prstGeom>
          <a:ln w="15875">
            <a:solidFill>
              <a:schemeClr val="accent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el 9">
            <a:extLst>
              <a:ext uri="{FF2B5EF4-FFF2-40B4-BE49-F238E27FC236}">
                <a16:creationId xmlns:a16="http://schemas.microsoft.com/office/drawing/2014/main" id="{2EB27B96-18E5-4947-947F-DEA0CF78DE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9" name="Foliennummernplatzhalter 28">
            <a:extLst>
              <a:ext uri="{FF2B5EF4-FFF2-40B4-BE49-F238E27FC236}">
                <a16:creationId xmlns:a16="http://schemas.microsoft.com/office/drawing/2014/main" id="{A210A1E7-B9FB-CC43-8F18-B0F39BEEB39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888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D6F8F3-6156-D64A-9111-19362A1197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BF07B9BC-67AE-B647-A03B-671143879A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8000" y="879474"/>
            <a:ext cx="7848000" cy="346249"/>
          </a:xfrm>
        </p:spPr>
        <p:txBody>
          <a:bodyPr wrap="square" numCol="1">
            <a:spAutoFit/>
          </a:bodyPr>
          <a:lstStyle>
            <a:lvl1pPr>
              <a:defRPr sz="25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ERFAHRUNGSBERICHTE</a:t>
            </a:r>
          </a:p>
        </p:txBody>
      </p:sp>
      <p:sp>
        <p:nvSpPr>
          <p:cNvPr id="5" name="Textplatzhalter 7">
            <a:extLst>
              <a:ext uri="{FF2B5EF4-FFF2-40B4-BE49-F238E27FC236}">
                <a16:creationId xmlns:a16="http://schemas.microsoft.com/office/drawing/2014/main" id="{B6540568-66F7-1C4B-8220-363AF937E2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7699" y="1727999"/>
            <a:ext cx="7847999" cy="2736000"/>
          </a:xfrm>
        </p:spPr>
        <p:txBody>
          <a:bodyPr numCol="1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DCCC3AA8-DEEE-F24B-9B34-C26D0BF81B6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‹Nr.›</a:t>
            </a:fld>
            <a:endParaRPr lang="de-DE"/>
          </a:p>
        </p:txBody>
      </p: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ABFF5E3D-B80E-E648-98A7-8426CA29DED3}"/>
              </a:ext>
            </a:extLst>
          </p:cNvPr>
          <p:cNvCxnSpPr/>
          <p:nvPr userDrawn="1"/>
        </p:nvCxnSpPr>
        <p:spPr>
          <a:xfrm>
            <a:off x="648000" y="743282"/>
            <a:ext cx="7848000" cy="0"/>
          </a:xfrm>
          <a:prstGeom prst="line">
            <a:avLst/>
          </a:prstGeom>
          <a:ln w="15875">
            <a:solidFill>
              <a:schemeClr val="accent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05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 Spalte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5">
            <a:extLst>
              <a:ext uri="{FF2B5EF4-FFF2-40B4-BE49-F238E27FC236}">
                <a16:creationId xmlns:a16="http://schemas.microsoft.com/office/drawing/2014/main" id="{3830DF2C-266D-3D41-9341-3FCCC6568C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8000" y="879474"/>
            <a:ext cx="7848000" cy="346249"/>
          </a:xfrm>
        </p:spPr>
        <p:txBody>
          <a:bodyPr wrap="square" numCol="1">
            <a:spAutoFit/>
          </a:bodyPr>
          <a:lstStyle>
            <a:lvl1pPr>
              <a:defRPr sz="25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ERFAHRUNGSBERICHTE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07F05E1-C59D-AB4E-B346-0D37382FE3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8000" y="1728000"/>
            <a:ext cx="3636000" cy="2736000"/>
          </a:xfrm>
        </p:spPr>
        <p:txBody>
          <a:bodyPr numCol="1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4519E93-CDF2-174B-B691-82890BB3BC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59038" y="1728000"/>
            <a:ext cx="3636001" cy="2536026"/>
          </a:xfrm>
          <a:ln w="3175">
            <a:solidFill>
              <a:schemeClr val="accent3"/>
            </a:solidFill>
          </a:ln>
        </p:spPr>
        <p:txBody>
          <a:bodyPr numCol="1"/>
          <a:lstStyle/>
          <a:p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FA537732-5FC7-504D-970B-66DEC4F49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59038" y="4325501"/>
            <a:ext cx="3636962" cy="138499"/>
          </a:xfrm>
        </p:spPr>
        <p:txBody>
          <a:bodyPr numCol="1">
            <a:spAutoFit/>
          </a:bodyPr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Abb</a:t>
            </a:r>
            <a:r>
              <a:rPr lang="de-DE" dirty="0"/>
              <a:t>: Name</a:t>
            </a:r>
          </a:p>
        </p:txBody>
      </p:sp>
      <p:sp>
        <p:nvSpPr>
          <p:cNvPr id="17" name="Foliennummernplatzhalter 16">
            <a:extLst>
              <a:ext uri="{FF2B5EF4-FFF2-40B4-BE49-F238E27FC236}">
                <a16:creationId xmlns:a16="http://schemas.microsoft.com/office/drawing/2014/main" id="{11ADA513-AFD9-5549-B5F4-D0C62FB2F28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‹Nr.›</a:t>
            </a:fld>
            <a:endParaRPr lang="de-DE"/>
          </a:p>
        </p:txBody>
      </p: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9C4F73A5-2901-E645-BE18-98312085989B}"/>
              </a:ext>
            </a:extLst>
          </p:cNvPr>
          <p:cNvCxnSpPr/>
          <p:nvPr userDrawn="1"/>
        </p:nvCxnSpPr>
        <p:spPr>
          <a:xfrm>
            <a:off x="648000" y="743282"/>
            <a:ext cx="7848000" cy="0"/>
          </a:xfrm>
          <a:prstGeom prst="line">
            <a:avLst/>
          </a:prstGeom>
          <a:ln w="15875">
            <a:solidFill>
              <a:schemeClr val="accent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el 18">
            <a:extLst>
              <a:ext uri="{FF2B5EF4-FFF2-40B4-BE49-F238E27FC236}">
                <a16:creationId xmlns:a16="http://schemas.microsoft.com/office/drawing/2014/main" id="{FCCBC9C8-5D8C-FF4C-B47C-2F27E9739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09469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 Spalte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>
            <a:extLst>
              <a:ext uri="{FF2B5EF4-FFF2-40B4-BE49-F238E27FC236}">
                <a16:creationId xmlns:a16="http://schemas.microsoft.com/office/drawing/2014/main" id="{11F7B472-D0CD-4449-B4FF-9B494E4C2B6C}"/>
              </a:ext>
            </a:extLst>
          </p:cNvPr>
          <p:cNvSpPr/>
          <p:nvPr userDrawn="1"/>
        </p:nvSpPr>
        <p:spPr>
          <a:xfrm>
            <a:off x="3474418" y="2767054"/>
            <a:ext cx="5021582" cy="1722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9572D3A-3A2E-EA48-B304-10A55364C0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4720" y="337434"/>
            <a:ext cx="5021280" cy="443198"/>
          </a:xfrm>
        </p:spPr>
        <p:txBody>
          <a:bodyPr/>
          <a:lstStyle/>
          <a:p>
            <a:r>
              <a:rPr lang="de-DE" dirty="0"/>
              <a:t>MASTERTITEL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F1B233F-95EE-E645-91D0-317A42A68E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74718" y="879474"/>
            <a:ext cx="5021281" cy="346249"/>
          </a:xfrm>
        </p:spPr>
        <p:txBody>
          <a:bodyPr wrap="square" numCol="1">
            <a:spAutoFit/>
          </a:bodyPr>
          <a:lstStyle>
            <a:lvl1pPr>
              <a:defRPr sz="25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ERFAHRUNGSBERICHTE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DABF57D9-E8D9-ED46-96C9-669DBF4D89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74718" y="1701800"/>
            <a:ext cx="5021582" cy="739237"/>
          </a:xfrm>
        </p:spPr>
        <p:txBody>
          <a:bodyPr numCol="1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/>
            </a:lvl1pPr>
            <a:lvl2pPr marL="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/>
              <a:t>Mastertextformat bearbeite </a:t>
            </a:r>
            <a:r>
              <a:rPr lang="de-DE" dirty="0" err="1"/>
              <a:t>öklafjlasdkjflökadjsfö</a:t>
            </a:r>
            <a:r>
              <a:rPr lang="de-DE" dirty="0"/>
              <a:t> </a:t>
            </a:r>
            <a:r>
              <a:rPr lang="de-DE" dirty="0" err="1"/>
              <a:t>alöksdjflöaksdjf</a:t>
            </a:r>
            <a:r>
              <a:rPr lang="de-DE" dirty="0"/>
              <a:t> </a:t>
            </a:r>
            <a:r>
              <a:rPr lang="de-DE" dirty="0" err="1"/>
              <a:t>aölksdjflökagjölfkgj</a:t>
            </a:r>
            <a:endParaRPr lang="de-DE" dirty="0"/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F4690DA7-09A6-2044-8A31-E7FFA584AB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700" y="360000"/>
            <a:ext cx="2232000" cy="1620000"/>
          </a:xfrm>
          <a:ln w="3175">
            <a:solidFill>
              <a:schemeClr val="accent3"/>
            </a:solidFill>
          </a:ln>
        </p:spPr>
        <p:txBody>
          <a:bodyPr numCol="1"/>
          <a:lstStyle/>
          <a:p>
            <a:endParaRPr lang="de-DE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67F70852-7F91-DE49-8E73-B538A16AE6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6138" y="2058988"/>
            <a:ext cx="2232000" cy="138499"/>
          </a:xfrm>
        </p:spPr>
        <p:txBody>
          <a:bodyPr wrap="square" numCol="1">
            <a:spAutoFit/>
          </a:bodyPr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e-DE" dirty="0"/>
              <a:t>Abb.: Name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C8EECFB1-F2BD-BD4C-846C-C455117D87B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8000" y="2441037"/>
            <a:ext cx="2232000" cy="1843172"/>
          </a:xfrm>
          <a:ln w="3175">
            <a:solidFill>
              <a:schemeClr val="accent3"/>
            </a:solidFill>
          </a:ln>
        </p:spPr>
        <p:txBody>
          <a:bodyPr numCol="1"/>
          <a:lstStyle/>
          <a:p>
            <a:endParaRPr lang="de-DE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FCCDE675-022F-384B-A7A8-24341190E3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6114" y="4350884"/>
            <a:ext cx="2232024" cy="138499"/>
          </a:xfrm>
        </p:spPr>
        <p:txBody>
          <a:bodyPr numCol="1">
            <a:spAutoFit/>
          </a:bodyPr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e-DE" dirty="0"/>
              <a:t>Abb.: Name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C563AD09-8910-A040-971A-246C45AEFF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74718" y="2767054"/>
            <a:ext cx="5021281" cy="1722329"/>
          </a:xfrm>
        </p:spPr>
        <p:txBody>
          <a:bodyPr lIns="180000" tIns="144000" rIns="180000" bIns="180000" numCol="1" anchor="ctr" anchorCtr="0"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1400"/>
            </a:lvl1pPr>
            <a:lvl2pPr>
              <a:spcBef>
                <a:spcPts val="0"/>
              </a:spcBef>
              <a:spcAft>
                <a:spcPts val="600"/>
              </a:spcAft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1"/>
            <a:r>
              <a:rPr lang="de-DE" dirty="0" err="1"/>
              <a:t>aölsdkjfalödj</a:t>
            </a:r>
            <a:endParaRPr lang="de-DE" dirty="0"/>
          </a:p>
        </p:txBody>
      </p:sp>
      <p:sp>
        <p:nvSpPr>
          <p:cNvPr id="29" name="Foliennummernplatzhalter 28">
            <a:extLst>
              <a:ext uri="{FF2B5EF4-FFF2-40B4-BE49-F238E27FC236}">
                <a16:creationId xmlns:a16="http://schemas.microsoft.com/office/drawing/2014/main" id="{2A9C4C7B-ECEC-3F46-9863-C46023432F3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‹Nr.›</a:t>
            </a:fld>
            <a:endParaRPr lang="de-DE"/>
          </a:p>
        </p:txBody>
      </p:sp>
      <p:cxnSp>
        <p:nvCxnSpPr>
          <p:cNvPr id="30" name="Gerade Verbindung 29">
            <a:extLst>
              <a:ext uri="{FF2B5EF4-FFF2-40B4-BE49-F238E27FC236}">
                <a16:creationId xmlns:a16="http://schemas.microsoft.com/office/drawing/2014/main" id="{CBF8D72A-7035-0548-B47F-47E66A10EF2E}"/>
              </a:ext>
            </a:extLst>
          </p:cNvPr>
          <p:cNvCxnSpPr>
            <a:cxnSpLocks/>
          </p:cNvCxnSpPr>
          <p:nvPr userDrawn="1"/>
        </p:nvCxnSpPr>
        <p:spPr>
          <a:xfrm>
            <a:off x="3474418" y="743282"/>
            <a:ext cx="5021582" cy="0"/>
          </a:xfrm>
          <a:prstGeom prst="line">
            <a:avLst/>
          </a:prstGeom>
          <a:ln w="15875">
            <a:solidFill>
              <a:schemeClr val="accent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01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1 Spalte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>
            <a:extLst>
              <a:ext uri="{FF2B5EF4-FFF2-40B4-BE49-F238E27FC236}">
                <a16:creationId xmlns:a16="http://schemas.microsoft.com/office/drawing/2014/main" id="{11F7B472-D0CD-4449-B4FF-9B494E4C2B6C}"/>
              </a:ext>
            </a:extLst>
          </p:cNvPr>
          <p:cNvSpPr/>
          <p:nvPr userDrawn="1"/>
        </p:nvSpPr>
        <p:spPr>
          <a:xfrm>
            <a:off x="3474720" y="2058988"/>
            <a:ext cx="5021582" cy="1722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9572D3A-3A2E-EA48-B304-10A55364C0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4720" y="337434"/>
            <a:ext cx="5021280" cy="443198"/>
          </a:xfrm>
        </p:spPr>
        <p:txBody>
          <a:bodyPr/>
          <a:lstStyle/>
          <a:p>
            <a:r>
              <a:rPr lang="de-DE" dirty="0"/>
              <a:t>MASTERTITEL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F1B233F-95EE-E645-91D0-317A42A68E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74718" y="879474"/>
            <a:ext cx="5021281" cy="346249"/>
          </a:xfrm>
        </p:spPr>
        <p:txBody>
          <a:bodyPr wrap="square" numCol="1">
            <a:spAutoFit/>
          </a:bodyPr>
          <a:lstStyle>
            <a:lvl1pPr>
              <a:defRPr sz="25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ERFAHRUNGSBERICHTE</a:t>
            </a:r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F4690DA7-09A6-2044-8A31-E7FFA584AB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700" y="360000"/>
            <a:ext cx="2232000" cy="1620000"/>
          </a:xfrm>
          <a:ln w="3175">
            <a:solidFill>
              <a:schemeClr val="accent3"/>
            </a:solidFill>
          </a:ln>
        </p:spPr>
        <p:txBody>
          <a:bodyPr numCol="1"/>
          <a:lstStyle/>
          <a:p>
            <a:endParaRPr lang="de-DE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67F70852-7F91-DE49-8E73-B538A16AE6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6138" y="2058988"/>
            <a:ext cx="2232000" cy="138499"/>
          </a:xfrm>
        </p:spPr>
        <p:txBody>
          <a:bodyPr wrap="square" numCol="1">
            <a:spAutoFit/>
          </a:bodyPr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e-DE" dirty="0"/>
              <a:t>Abb.: Name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C8EECFB1-F2BD-BD4C-846C-C455117D87B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8000" y="2441037"/>
            <a:ext cx="2232000" cy="1843172"/>
          </a:xfrm>
          <a:ln w="3175">
            <a:solidFill>
              <a:schemeClr val="accent3"/>
            </a:solidFill>
          </a:ln>
        </p:spPr>
        <p:txBody>
          <a:bodyPr numCol="1"/>
          <a:lstStyle/>
          <a:p>
            <a:endParaRPr lang="de-DE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FCCDE675-022F-384B-A7A8-24341190E3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6114" y="4350884"/>
            <a:ext cx="2232024" cy="138499"/>
          </a:xfrm>
        </p:spPr>
        <p:txBody>
          <a:bodyPr numCol="1">
            <a:spAutoFit/>
          </a:bodyPr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e-DE" dirty="0"/>
              <a:t>Abb.: Name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C563AD09-8910-A040-971A-246C45AEFF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74720" y="2058988"/>
            <a:ext cx="5021281" cy="1722329"/>
          </a:xfrm>
        </p:spPr>
        <p:txBody>
          <a:bodyPr lIns="180000" tIns="144000" rIns="180000" bIns="180000" numCol="1" anchor="ctr" anchorCtr="0"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1400"/>
            </a:lvl1pPr>
            <a:lvl2pPr>
              <a:spcBef>
                <a:spcPts val="0"/>
              </a:spcBef>
              <a:spcAft>
                <a:spcPts val="600"/>
              </a:spcAft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1"/>
            <a:r>
              <a:rPr lang="de-DE" dirty="0" err="1"/>
              <a:t>aölsdkjfalödj</a:t>
            </a:r>
            <a:endParaRPr lang="de-DE" dirty="0"/>
          </a:p>
        </p:txBody>
      </p:sp>
      <p:sp>
        <p:nvSpPr>
          <p:cNvPr id="29" name="Foliennummernplatzhalter 28">
            <a:extLst>
              <a:ext uri="{FF2B5EF4-FFF2-40B4-BE49-F238E27FC236}">
                <a16:creationId xmlns:a16="http://schemas.microsoft.com/office/drawing/2014/main" id="{2A9C4C7B-ECEC-3F46-9863-C46023432F3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‹Nr.›</a:t>
            </a:fld>
            <a:endParaRPr lang="de-DE"/>
          </a:p>
        </p:txBody>
      </p:sp>
      <p:cxnSp>
        <p:nvCxnSpPr>
          <p:cNvPr id="30" name="Gerade Verbindung 29">
            <a:extLst>
              <a:ext uri="{FF2B5EF4-FFF2-40B4-BE49-F238E27FC236}">
                <a16:creationId xmlns:a16="http://schemas.microsoft.com/office/drawing/2014/main" id="{CBF8D72A-7035-0548-B47F-47E66A10EF2E}"/>
              </a:ext>
            </a:extLst>
          </p:cNvPr>
          <p:cNvCxnSpPr>
            <a:cxnSpLocks/>
          </p:cNvCxnSpPr>
          <p:nvPr userDrawn="1"/>
        </p:nvCxnSpPr>
        <p:spPr>
          <a:xfrm>
            <a:off x="3474418" y="743282"/>
            <a:ext cx="5021582" cy="0"/>
          </a:xfrm>
          <a:prstGeom prst="line">
            <a:avLst/>
          </a:prstGeom>
          <a:ln w="15875">
            <a:solidFill>
              <a:schemeClr val="accent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734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2 Zei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0FB0D8-B386-0647-B04F-8016FF18E5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337434"/>
            <a:ext cx="7848000" cy="886397"/>
          </a:xfrm>
        </p:spPr>
        <p:txBody>
          <a:bodyPr/>
          <a:lstStyle/>
          <a:p>
            <a:r>
              <a:rPr lang="de-DE" dirty="0"/>
              <a:t>MASTERTITEL</a:t>
            </a:r>
            <a:br>
              <a:rPr lang="de-DE" dirty="0"/>
            </a:br>
            <a:r>
              <a:rPr lang="de-DE" dirty="0"/>
              <a:t>2 ZEILEN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76DDAC1-2750-AB4B-8648-A3A6EF665E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000" y="1728000"/>
            <a:ext cx="7848300" cy="2736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0D6B4F57-5E82-C741-B75F-9D16CF10647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‹Nr.›</a:t>
            </a:fld>
            <a:endParaRPr lang="de-DE"/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2B36CF42-30EA-5C42-B323-513A1992B329}"/>
              </a:ext>
            </a:extLst>
          </p:cNvPr>
          <p:cNvCxnSpPr/>
          <p:nvPr userDrawn="1"/>
        </p:nvCxnSpPr>
        <p:spPr>
          <a:xfrm>
            <a:off x="648000" y="1180816"/>
            <a:ext cx="7848000" cy="0"/>
          </a:xfrm>
          <a:prstGeom prst="line">
            <a:avLst/>
          </a:prstGeom>
          <a:ln w="15875">
            <a:solidFill>
              <a:schemeClr val="accent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801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94D092-2B00-8F40-A142-F67F542659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 TABELLE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BB2802EE-2202-9040-8ABD-15D77FCD78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‹Nr.›</a:t>
            </a:fld>
            <a:endParaRPr lang="de-DE"/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1A872522-EFB2-4444-A23C-27F0067C8F7F}"/>
              </a:ext>
            </a:extLst>
          </p:cNvPr>
          <p:cNvCxnSpPr/>
          <p:nvPr userDrawn="1"/>
        </p:nvCxnSpPr>
        <p:spPr>
          <a:xfrm>
            <a:off x="648000" y="743282"/>
            <a:ext cx="7848000" cy="0"/>
          </a:xfrm>
          <a:prstGeom prst="line">
            <a:avLst/>
          </a:prstGeom>
          <a:ln w="15875">
            <a:solidFill>
              <a:schemeClr val="accent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998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742DF18-C013-AB4B-9207-3003A87544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4363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337434"/>
            <a:ext cx="7848000" cy="44319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SPRECHEN STATT TIPPEN?!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713540"/>
            <a:ext cx="7848000" cy="2736000"/>
          </a:xfrm>
          <a:prstGeom prst="rect">
            <a:avLst/>
          </a:prstGeom>
        </p:spPr>
        <p:txBody>
          <a:bodyPr vert="horz" lIns="0" tIns="0" rIns="0" bIns="0" numCol="2" spcCol="57600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Aufzählung</a:t>
            </a:r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181EAD34-1925-AD4C-9268-FC514EAA5A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350" y="4775214"/>
            <a:ext cx="80364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D76730B-340B-944F-97E7-D9AAB3BD5E3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0271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2" r:id="rId2"/>
    <p:sldLayoutId id="2147483673" r:id="rId3"/>
    <p:sldLayoutId id="2147483675" r:id="rId4"/>
    <p:sldLayoutId id="2147483676" r:id="rId5"/>
    <p:sldLayoutId id="2147483681" r:id="rId6"/>
    <p:sldLayoutId id="2147483677" r:id="rId7"/>
    <p:sldLayoutId id="2147483678" r:id="rId8"/>
    <p:sldLayoutId id="2147483679" r:id="rId9"/>
    <p:sldLayoutId id="2147483680" r:id="rId1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ln>
            <a:noFill/>
          </a:ln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2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180975" indent="-180975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tabLst/>
        <a:defRPr sz="2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zoom.us/" TargetMode="External"/><Relationship Id="rId7" Type="http://schemas.openxmlformats.org/officeDocument/2006/relationships/hyperlink" Target="https://www.youtube.com/watch?v=7Gf82-XdJSY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upport.zoom.us/hc/de" TargetMode="External"/><Relationship Id="rId5" Type="http://schemas.openxmlformats.org/officeDocument/2006/relationships/hyperlink" Target="https://zoom.us/test" TargetMode="External"/><Relationship Id="rId4" Type="http://schemas.openxmlformats.org/officeDocument/2006/relationships/hyperlink" Target="https://zoom.us/download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atenschutz-generator.de/dsgvo-video-konferenzen-online-meeting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datenschutzbeauftragter.co.at/2020/03/virtuelle-meetings-mit-zoom/" TargetMode="External"/><Relationship Id="rId4" Type="http://schemas.openxmlformats.org/officeDocument/2006/relationships/hyperlink" Target="https://www.phels.at/stellungnahme-zoom/#more-337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italeseniorinnen.at/fileadmin/redakteure/Downloads/Fachtsheet_Webinare_Videokonferenzen_2020.pdf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watch?v=hAk-_LDLrIM" TargetMode="External"/><Relationship Id="rId5" Type="http://schemas.openxmlformats.org/officeDocument/2006/relationships/hyperlink" Target="https://www.youtube.com/watch?v=f8kKTKa9XYs" TargetMode="External"/><Relationship Id="rId4" Type="http://schemas.openxmlformats.org/officeDocument/2006/relationships/hyperlink" Target="https://www.digitaleseniorinnen.at/fileadmin/redakteure/Downloads/Factsheet_Organisation_Moderation_webinare_2020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s02web.zoom.us/j/886692358480109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zoom.us/download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2247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01981-79BE-664F-8842-8A5613F73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37434"/>
            <a:ext cx="7848000" cy="443198"/>
          </a:xfrm>
        </p:spPr>
        <p:txBody>
          <a:bodyPr/>
          <a:lstStyle/>
          <a:p>
            <a:r>
              <a:rPr lang="de-DE" dirty="0"/>
              <a:t>Digital statt analog treffen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C39EAD7-9E57-B34A-B1A7-5E38EB049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000" y="879474"/>
            <a:ext cx="7848000" cy="384721"/>
          </a:xfrm>
        </p:spPr>
        <p:txBody>
          <a:bodyPr/>
          <a:lstStyle/>
          <a:p>
            <a:r>
              <a:rPr lang="de-DE" dirty="0"/>
              <a:t>Die </a:t>
            </a:r>
            <a:r>
              <a:rPr lang="de-DE" dirty="0">
                <a:solidFill>
                  <a:schemeClr val="accent6"/>
                </a:solidFill>
              </a:rPr>
              <a:t>Bedienleiste – Bildschirm freigeben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E01FA2-1CB5-4241-86E2-8598C28C71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7999" y="1728000"/>
            <a:ext cx="7941819" cy="2736000"/>
          </a:xfrm>
        </p:spPr>
        <p:txBody>
          <a:bodyPr>
            <a:normAutofit/>
          </a:bodyPr>
          <a:lstStyle/>
          <a:p>
            <a:r>
              <a:rPr lang="de-AT" sz="2400" dirty="0"/>
              <a:t>Die Funktion Bildschirm freigeben ermöglicht Teilnehmenden, die Inhalte ihres Bildschirms zu teilen und damit für andere sichtbar zu machen. </a:t>
            </a:r>
          </a:p>
          <a:p>
            <a:r>
              <a:rPr lang="de-AT" sz="2400" b="1" dirty="0">
                <a:solidFill>
                  <a:schemeClr val="accent6"/>
                </a:solidFill>
              </a:rPr>
              <a:t>TIPP: </a:t>
            </a:r>
            <a:r>
              <a:rPr lang="de-AT" sz="2400" dirty="0"/>
              <a:t>Bildschirmfreigabe wird vom Host nur nach Bedarf zugelassen, um „</a:t>
            </a:r>
            <a:r>
              <a:rPr lang="de-AT" sz="2400" dirty="0" err="1"/>
              <a:t>Zoombombing</a:t>
            </a:r>
            <a:r>
              <a:rPr lang="de-AT" sz="2400" dirty="0"/>
              <a:t>“ zu verhindern. 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3FD3AB2-9782-4A4F-8D88-E1C49A2C53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10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128D27B-1CAC-48EE-8BE9-4FA45387A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00" y="3808141"/>
            <a:ext cx="7848000" cy="4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41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01981-79BE-664F-8842-8A5613F73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37434"/>
            <a:ext cx="7848000" cy="443198"/>
          </a:xfrm>
        </p:spPr>
        <p:txBody>
          <a:bodyPr/>
          <a:lstStyle/>
          <a:p>
            <a:r>
              <a:rPr lang="de-DE" dirty="0"/>
              <a:t>Digital statt analog treffen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C39EAD7-9E57-B34A-B1A7-5E38EB049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000" y="879474"/>
            <a:ext cx="7848000" cy="384721"/>
          </a:xfrm>
        </p:spPr>
        <p:txBody>
          <a:bodyPr/>
          <a:lstStyle/>
          <a:p>
            <a:r>
              <a:rPr lang="de-DE" dirty="0"/>
              <a:t>Die </a:t>
            </a:r>
            <a:r>
              <a:rPr lang="de-DE" dirty="0">
                <a:solidFill>
                  <a:schemeClr val="accent6"/>
                </a:solidFill>
              </a:rPr>
              <a:t>Bedienleiste – Aufzeichnen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E01FA2-1CB5-4241-86E2-8598C28C71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7999" y="1728000"/>
            <a:ext cx="7941819" cy="2736000"/>
          </a:xfrm>
        </p:spPr>
        <p:txBody>
          <a:bodyPr>
            <a:normAutofit/>
          </a:bodyPr>
          <a:lstStyle/>
          <a:p>
            <a:r>
              <a:rPr lang="de-AT" sz="2400" dirty="0"/>
              <a:t>Als Teilnehmerin/Teilnehmer können Sie die Aufzeichnung nur mit Erlaubnis des Hosts starten.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3FD3AB2-9782-4A4F-8D88-E1C49A2C53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11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E2CF072-A188-41BE-8931-03C566358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98" y="3808141"/>
            <a:ext cx="7848002" cy="4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273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01981-79BE-664F-8842-8A5613F73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37434"/>
            <a:ext cx="7848000" cy="443198"/>
          </a:xfrm>
        </p:spPr>
        <p:txBody>
          <a:bodyPr/>
          <a:lstStyle/>
          <a:p>
            <a:r>
              <a:rPr lang="de-DE" dirty="0"/>
              <a:t>Digital statt analog treffen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C39EAD7-9E57-B34A-B1A7-5E38EB049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000" y="879474"/>
            <a:ext cx="7848000" cy="384721"/>
          </a:xfrm>
        </p:spPr>
        <p:txBody>
          <a:bodyPr/>
          <a:lstStyle/>
          <a:p>
            <a:r>
              <a:rPr lang="de-DE" dirty="0"/>
              <a:t>Die </a:t>
            </a:r>
            <a:r>
              <a:rPr lang="de-DE" dirty="0">
                <a:solidFill>
                  <a:schemeClr val="accent6"/>
                </a:solidFill>
              </a:rPr>
              <a:t>Bedienleiste – Reaktionen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E01FA2-1CB5-4241-86E2-8598C28C71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7999" y="1728000"/>
            <a:ext cx="7941819" cy="2736000"/>
          </a:xfrm>
        </p:spPr>
        <p:txBody>
          <a:bodyPr>
            <a:normAutofit/>
          </a:bodyPr>
          <a:lstStyle/>
          <a:p>
            <a:r>
              <a:rPr lang="de-AT" sz="2400" dirty="0"/>
              <a:t>Über Reaktionen können Sie Applaus oder Zustimmung ausdrücken. Das jeweilige Symbol erscheint für alle sichtbar in Ihrem Video.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3FD3AB2-9782-4A4F-8D88-E1C49A2C53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12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2B783AD-C981-4081-B505-AC4B3A586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51" y="3808141"/>
            <a:ext cx="7828650" cy="45588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2277357-8A47-4EB8-9CFC-CE89278C49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5166" y="3381280"/>
            <a:ext cx="756227" cy="42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71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01981-79BE-664F-8842-8A5613F73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37434"/>
            <a:ext cx="7848000" cy="443198"/>
          </a:xfrm>
        </p:spPr>
        <p:txBody>
          <a:bodyPr/>
          <a:lstStyle/>
          <a:p>
            <a:r>
              <a:rPr lang="de-DE" dirty="0"/>
              <a:t>Digital statt analog treffen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C39EAD7-9E57-B34A-B1A7-5E38EB049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000" y="879474"/>
            <a:ext cx="7848000" cy="384721"/>
          </a:xfrm>
        </p:spPr>
        <p:txBody>
          <a:bodyPr/>
          <a:lstStyle/>
          <a:p>
            <a:r>
              <a:rPr lang="de-DE" dirty="0"/>
              <a:t>Die </a:t>
            </a:r>
            <a:r>
              <a:rPr lang="de-DE" dirty="0">
                <a:solidFill>
                  <a:schemeClr val="accent6"/>
                </a:solidFill>
              </a:rPr>
              <a:t>Bedienleiste – Meeting verlassen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E01FA2-1CB5-4241-86E2-8598C28C71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7999" y="1728000"/>
            <a:ext cx="7941819" cy="2736000"/>
          </a:xfrm>
        </p:spPr>
        <p:txBody>
          <a:bodyPr>
            <a:normAutofit/>
          </a:bodyPr>
          <a:lstStyle/>
          <a:p>
            <a:r>
              <a:rPr lang="de-AT" sz="2400" dirty="0"/>
              <a:t>Über das Bedienelement </a:t>
            </a:r>
            <a:r>
              <a:rPr lang="de-AT" sz="2400" b="1" dirty="0"/>
              <a:t>Meeting verlassen</a:t>
            </a:r>
            <a:r>
              <a:rPr lang="de-AT" sz="2400" dirty="0"/>
              <a:t> beenden Sie die Teilnahme am laufenden Meeting. Das Meeting für alle Teilnehmenden kann nur der Host beenden.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3FD3AB2-9782-4A4F-8D88-E1C49A2C53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13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79B18C9-3B24-466E-BE68-22D9A4556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98" y="3808141"/>
            <a:ext cx="7848002" cy="4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70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01981-79BE-664F-8842-8A5613F73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37434"/>
            <a:ext cx="7848000" cy="443198"/>
          </a:xfrm>
        </p:spPr>
        <p:txBody>
          <a:bodyPr/>
          <a:lstStyle/>
          <a:p>
            <a:r>
              <a:rPr lang="de-DE" dirty="0"/>
              <a:t>Digital statt analog treffen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C39EAD7-9E57-B34A-B1A7-5E38EB049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000" y="879474"/>
            <a:ext cx="7848000" cy="384721"/>
          </a:xfrm>
        </p:spPr>
        <p:txBody>
          <a:bodyPr/>
          <a:lstStyle/>
          <a:p>
            <a:r>
              <a:rPr lang="de-DE" dirty="0"/>
              <a:t>Breakout-Session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3FD3AB2-9782-4A4F-8D88-E1C49A2C53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14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E48D751-150F-4105-AD6E-FC1F0F135F7D}"/>
              </a:ext>
            </a:extLst>
          </p:cNvPr>
          <p:cNvSpPr txBox="1"/>
          <p:nvPr/>
        </p:nvSpPr>
        <p:spPr>
          <a:xfrm>
            <a:off x="565750" y="1455882"/>
            <a:ext cx="7828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Im Rahmen eines Meetings kann der Host die Teilnehmenden in Gruppen aufteilen. Die Zuteilung erfolgt manuell oder automatisch durch den Host. Als Teilnehmerin/Teilnehmer erfolgt die Aufforderung zum Beitritt über ein Dialogfenster.</a:t>
            </a:r>
            <a:endParaRPr lang="de-AT" sz="2400" dirty="0">
              <a:latin typeface="+mj-lt"/>
            </a:endParaRPr>
          </a:p>
        </p:txBody>
      </p:sp>
      <p:pic>
        <p:nvPicPr>
          <p:cNvPr id="7" name="Grafik 6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3A4FFCF0-6120-48D6-8A25-E079D37AE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259" y="3051300"/>
            <a:ext cx="4013735" cy="191542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24689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01981-79BE-664F-8842-8A5613F73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37434"/>
            <a:ext cx="7848000" cy="443198"/>
          </a:xfrm>
        </p:spPr>
        <p:txBody>
          <a:bodyPr/>
          <a:lstStyle/>
          <a:p>
            <a:r>
              <a:rPr lang="de-DE" dirty="0"/>
              <a:t>Digital statt analog treffen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C39EAD7-9E57-B34A-B1A7-5E38EB049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000" y="879474"/>
            <a:ext cx="7848000" cy="384721"/>
          </a:xfrm>
        </p:spPr>
        <p:txBody>
          <a:bodyPr/>
          <a:lstStyle/>
          <a:p>
            <a:r>
              <a:rPr lang="de-DE" dirty="0">
                <a:solidFill>
                  <a:schemeClr val="accent6"/>
                </a:solidFill>
              </a:rPr>
              <a:t>Bildschirm freigeben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E01FA2-1CB5-4241-86E2-8598C28C71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7999" y="1308641"/>
            <a:ext cx="2778691" cy="1074341"/>
          </a:xfrm>
        </p:spPr>
        <p:txBody>
          <a:bodyPr>
            <a:normAutofit/>
          </a:bodyPr>
          <a:lstStyle/>
          <a:p>
            <a:r>
              <a:rPr lang="de-AT" sz="1600" dirty="0"/>
              <a:t>Über das Dialogfenster Bildschirm freigeben kann eine geöffnete Anwendung oder der gesamte Bildschirm geteilt werden.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3FD3AB2-9782-4A4F-8D88-E1C49A2C53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15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128D27B-1CAC-48EE-8BE9-4FA45387A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00" y="3808141"/>
            <a:ext cx="7848000" cy="455885"/>
          </a:xfrm>
          <a:prstGeom prst="rect">
            <a:avLst/>
          </a:prstGeom>
        </p:spPr>
      </p:pic>
      <p:pic>
        <p:nvPicPr>
          <p:cNvPr id="7" name="Grafik 6" descr="Ein Bild, das Screenshot, sitzend, Laptop, Computer enthält.&#10;&#10;Automatisch generierte Beschreibung">
            <a:extLst>
              <a:ext uri="{FF2B5EF4-FFF2-40B4-BE49-F238E27FC236}">
                <a16:creationId xmlns:a16="http://schemas.microsoft.com/office/drawing/2014/main" id="{85D127D9-E855-4D73-8F0C-4329FF5CC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6909" y="1292169"/>
            <a:ext cx="4849091" cy="220731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77C7B336-194C-4C02-B393-4BC49B239114}"/>
              </a:ext>
            </a:extLst>
          </p:cNvPr>
          <p:cNvSpPr txBox="1"/>
          <p:nvPr/>
        </p:nvSpPr>
        <p:spPr>
          <a:xfrm>
            <a:off x="5250779" y="4220023"/>
            <a:ext cx="379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b="1" dirty="0">
                <a:solidFill>
                  <a:srgbClr val="FF0000"/>
                </a:solidFill>
              </a:rPr>
              <a:t>1</a:t>
            </a: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F552D211-C626-4CE9-AA4B-2AC09C30B965}"/>
              </a:ext>
            </a:extLst>
          </p:cNvPr>
          <p:cNvGrpSpPr/>
          <p:nvPr/>
        </p:nvGrpSpPr>
        <p:grpSpPr>
          <a:xfrm>
            <a:off x="7666182" y="3178920"/>
            <a:ext cx="1114797" cy="584775"/>
            <a:chOff x="7666182" y="3178920"/>
            <a:chExt cx="1114797" cy="584775"/>
          </a:xfrm>
        </p:grpSpPr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1E70599B-DD58-47A6-BFEB-39D618215C55}"/>
                </a:ext>
              </a:extLst>
            </p:cNvPr>
            <p:cNvSpPr txBox="1"/>
            <p:nvPr/>
          </p:nvSpPr>
          <p:spPr>
            <a:xfrm>
              <a:off x="8401661" y="3178920"/>
              <a:ext cx="3793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3200" b="1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CA9FAE73-CF11-43FB-BEB1-58D2AFFC01AD}"/>
                </a:ext>
              </a:extLst>
            </p:cNvPr>
            <p:cNvSpPr/>
            <p:nvPr/>
          </p:nvSpPr>
          <p:spPr>
            <a:xfrm>
              <a:off x="7666182" y="3178920"/>
              <a:ext cx="829818" cy="455885"/>
            </a:xfrm>
            <a:prstGeom prst="ellipse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de-AT">
                <a:ln w="57150"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1043534B-8009-4178-8F31-6D1FCF7F1501}"/>
              </a:ext>
            </a:extLst>
          </p:cNvPr>
          <p:cNvGrpSpPr/>
          <p:nvPr/>
        </p:nvGrpSpPr>
        <p:grpSpPr>
          <a:xfrm>
            <a:off x="3387662" y="1572856"/>
            <a:ext cx="1526083" cy="936247"/>
            <a:chOff x="3341482" y="1572856"/>
            <a:chExt cx="1526083" cy="936247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76639236-ACBA-4F3A-B06F-BAEF4D39ACE8}"/>
                </a:ext>
              </a:extLst>
            </p:cNvPr>
            <p:cNvSpPr txBox="1"/>
            <p:nvPr/>
          </p:nvSpPr>
          <p:spPr>
            <a:xfrm>
              <a:off x="3341482" y="1572856"/>
              <a:ext cx="3793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3200" b="1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8224D81A-D61F-4407-856A-F956208ED809}"/>
                </a:ext>
              </a:extLst>
            </p:cNvPr>
            <p:cNvSpPr/>
            <p:nvPr/>
          </p:nvSpPr>
          <p:spPr>
            <a:xfrm>
              <a:off x="3389745" y="1572856"/>
              <a:ext cx="1477820" cy="936247"/>
            </a:xfrm>
            <a:prstGeom prst="rect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890A4060-A72C-4761-954C-850EF3CC56B8}"/>
              </a:ext>
            </a:extLst>
          </p:cNvPr>
          <p:cNvGrpSpPr/>
          <p:nvPr/>
        </p:nvGrpSpPr>
        <p:grpSpPr>
          <a:xfrm>
            <a:off x="667350" y="2355342"/>
            <a:ext cx="2979559" cy="1329897"/>
            <a:chOff x="667350" y="2355342"/>
            <a:chExt cx="2979559" cy="1329897"/>
          </a:xfrm>
        </p:grpSpPr>
        <p:cxnSp>
          <p:nvCxnSpPr>
            <p:cNvPr id="14" name="Gerade Verbindung mit Pfeil 13">
              <a:extLst>
                <a:ext uri="{FF2B5EF4-FFF2-40B4-BE49-F238E27FC236}">
                  <a16:creationId xmlns:a16="http://schemas.microsoft.com/office/drawing/2014/main" id="{44F715E5-4775-4D07-8AD9-EB7AD176541E}"/>
                </a:ext>
              </a:extLst>
            </p:cNvPr>
            <p:cNvCxnSpPr/>
            <p:nvPr/>
          </p:nvCxnSpPr>
          <p:spPr>
            <a:xfrm>
              <a:off x="3011055" y="3020291"/>
              <a:ext cx="635854" cy="387927"/>
            </a:xfrm>
            <a:prstGeom prst="straightConnector1">
              <a:avLst/>
            </a:prstGeom>
            <a:ln w="9525">
              <a:solidFill>
                <a:schemeClr val="accent2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7" name="Textplatzhalter 3">
              <a:extLst>
                <a:ext uri="{FF2B5EF4-FFF2-40B4-BE49-F238E27FC236}">
                  <a16:creationId xmlns:a16="http://schemas.microsoft.com/office/drawing/2014/main" id="{73EC0F46-286B-4BC4-8DE2-CACBE1A95D7B}"/>
                </a:ext>
              </a:extLst>
            </p:cNvPr>
            <p:cNvSpPr txBox="1">
              <a:spLocks/>
            </p:cNvSpPr>
            <p:nvPr/>
          </p:nvSpPr>
          <p:spPr>
            <a:xfrm>
              <a:off x="667350" y="2355342"/>
              <a:ext cx="2778691" cy="1329897"/>
            </a:xfrm>
            <a:prstGeom prst="rect">
              <a:avLst/>
            </a:prstGeom>
          </p:spPr>
          <p:txBody>
            <a:bodyPr vert="horz" lIns="0" tIns="0" rIns="0" bIns="0" numCol="1" spcCol="576000" rtlCol="0">
              <a:normAutofit/>
            </a:bodyPr>
            <a:lstStyle>
              <a:lvl1pPr marL="0" indent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Tx/>
                <a:buNone/>
                <a:defRPr sz="2800" b="0" i="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defRPr>
              </a:lvl1pPr>
              <a:lvl2pPr marL="180975" indent="-180975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tabLst/>
                <a:defRPr sz="2800" b="0" i="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defRPr>
              </a:lvl2pPr>
              <a:lvl3pPr marL="6858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AT" sz="1600" dirty="0"/>
                <a:t>Wenn Sie ein Video mit Ton teilen wollen, dann aktivieren Sie den Befehl „Den Computerton freigeben“ im Dialogfenster.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134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01981-79BE-664F-8842-8A5613F73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37434"/>
            <a:ext cx="7848000" cy="443198"/>
          </a:xfrm>
        </p:spPr>
        <p:txBody>
          <a:bodyPr/>
          <a:lstStyle/>
          <a:p>
            <a:r>
              <a:rPr lang="de-DE" dirty="0"/>
              <a:t>Digital statt analog treffen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C39EAD7-9E57-B34A-B1A7-5E38EB049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000" y="879474"/>
            <a:ext cx="7848000" cy="384721"/>
          </a:xfrm>
        </p:spPr>
        <p:txBody>
          <a:bodyPr/>
          <a:lstStyle/>
          <a:p>
            <a:r>
              <a:rPr lang="de-DE" dirty="0"/>
              <a:t>Bildschirm freigeben – Kommentarfunktion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3FD3AB2-9782-4A4F-8D88-E1C49A2C53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16</a:t>
            </a:fld>
            <a:endParaRPr lang="de-DE"/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7DA77A83-6659-4302-98D4-EA50CD3538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7999" y="1728000"/>
            <a:ext cx="7941819" cy="2736000"/>
          </a:xfrm>
        </p:spPr>
        <p:txBody>
          <a:bodyPr>
            <a:normAutofit/>
          </a:bodyPr>
          <a:lstStyle/>
          <a:p>
            <a:r>
              <a:rPr lang="de-AT" sz="2400" dirty="0"/>
              <a:t>Während ein Bildschirm, eine Anwendung oder das Whiteboard geteilt wird, haben die Teilnehmenden nach Genehmigung des Hosts die Möglichkeit zu kommentieren.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12EF4D2-DF2F-418A-83F8-B8E6E8F34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063" y="2990449"/>
            <a:ext cx="7392202" cy="837398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15782ADF-CF7B-4ABF-B782-5BF9F8A5E3A7}"/>
              </a:ext>
            </a:extLst>
          </p:cNvPr>
          <p:cNvSpPr/>
          <p:nvPr/>
        </p:nvSpPr>
        <p:spPr>
          <a:xfrm>
            <a:off x="6511636" y="2895909"/>
            <a:ext cx="1117600" cy="837398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3" name="Grafik 12" descr="Ein Bild, das Uhr, Anzeige enthält.&#10;&#10;Automatisch generierte Beschreibung">
            <a:extLst>
              <a:ext uri="{FF2B5EF4-FFF2-40B4-BE49-F238E27FC236}">
                <a16:creationId xmlns:a16="http://schemas.microsoft.com/office/drawing/2014/main" id="{886F5A95-6BE5-4CD0-8051-E7C2067D1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170" y="4216315"/>
            <a:ext cx="6773220" cy="495369"/>
          </a:xfrm>
          <a:prstGeom prst="rect">
            <a:avLst/>
          </a:prstGeom>
        </p:spPr>
      </p:pic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9887D3BD-F931-4A3D-B3C9-31617A5945E2}"/>
              </a:ext>
            </a:extLst>
          </p:cNvPr>
          <p:cNvCxnSpPr/>
          <p:nvPr/>
        </p:nvCxnSpPr>
        <p:spPr>
          <a:xfrm flipH="1">
            <a:off x="5717309" y="3733307"/>
            <a:ext cx="997527" cy="405754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97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01981-79BE-664F-8842-8A5613F73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37434"/>
            <a:ext cx="7848000" cy="443198"/>
          </a:xfrm>
        </p:spPr>
        <p:txBody>
          <a:bodyPr/>
          <a:lstStyle/>
          <a:p>
            <a:r>
              <a:rPr lang="de-DE" dirty="0"/>
              <a:t>Digital statt analog treffen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C39EAD7-9E57-B34A-B1A7-5E38EB049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000" y="879474"/>
            <a:ext cx="7848000" cy="384721"/>
          </a:xfrm>
        </p:spPr>
        <p:txBody>
          <a:bodyPr/>
          <a:lstStyle/>
          <a:p>
            <a:r>
              <a:rPr lang="de-DE" dirty="0"/>
              <a:t>Bildschirm freigeben stoppen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3FD3AB2-9782-4A4F-8D88-E1C49A2C53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17</a:t>
            </a:fld>
            <a:endParaRPr lang="de-DE"/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7DA77A83-6659-4302-98D4-EA50CD3538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7999" y="1728000"/>
            <a:ext cx="7941819" cy="2736000"/>
          </a:xfrm>
        </p:spPr>
        <p:txBody>
          <a:bodyPr>
            <a:normAutofit/>
          </a:bodyPr>
          <a:lstStyle/>
          <a:p>
            <a:r>
              <a:rPr lang="de-AT" sz="2400" dirty="0"/>
              <a:t>Die Bildschirmfreigabe kann die freigebende Person oder der Host stoppen.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12EF4D2-DF2F-418A-83F8-B8E6E8F34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063" y="2990449"/>
            <a:ext cx="7392202" cy="837398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15782ADF-CF7B-4ABF-B782-5BF9F8A5E3A7}"/>
              </a:ext>
            </a:extLst>
          </p:cNvPr>
          <p:cNvSpPr/>
          <p:nvPr/>
        </p:nvSpPr>
        <p:spPr>
          <a:xfrm>
            <a:off x="5006109" y="3435927"/>
            <a:ext cx="1043709" cy="508000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42135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01981-79BE-664F-8842-8A5613F73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37434"/>
            <a:ext cx="7848000" cy="443198"/>
          </a:xfrm>
        </p:spPr>
        <p:txBody>
          <a:bodyPr/>
          <a:lstStyle/>
          <a:p>
            <a:r>
              <a:rPr lang="de-DE" dirty="0"/>
              <a:t>Digital statt analog treffen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C39EAD7-9E57-B34A-B1A7-5E38EB049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000" y="879474"/>
            <a:ext cx="7848000" cy="384721"/>
          </a:xfrm>
        </p:spPr>
        <p:txBody>
          <a:bodyPr/>
          <a:lstStyle/>
          <a:p>
            <a:r>
              <a:rPr lang="de-DE" dirty="0"/>
              <a:t>Chat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3FD3AB2-9782-4A4F-8D88-E1C49A2C53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18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E48D751-150F-4105-AD6E-FC1F0F135F7D}"/>
              </a:ext>
            </a:extLst>
          </p:cNvPr>
          <p:cNvSpPr txBox="1"/>
          <p:nvPr/>
        </p:nvSpPr>
        <p:spPr>
          <a:xfrm>
            <a:off x="556513" y="1363037"/>
            <a:ext cx="55579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Eine Mitteilung kann an </a:t>
            </a:r>
            <a:r>
              <a:rPr lang="de-AT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alle</a:t>
            </a:r>
            <a:r>
              <a:rPr lang="de-AT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Teilnehmenden </a:t>
            </a:r>
            <a:r>
              <a:rPr lang="de-AT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oder</a:t>
            </a:r>
            <a:r>
              <a:rPr lang="de-AT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durch Auswahl auch </a:t>
            </a:r>
            <a:r>
              <a:rPr lang="de-AT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privat</a:t>
            </a:r>
            <a:r>
              <a:rPr lang="de-AT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nur an einzelne Teilnehmende versendet werden. </a:t>
            </a:r>
          </a:p>
          <a:p>
            <a:endParaRPr lang="de-AT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e-AT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Private Nachrichten können von anderen nicht gelesen und auch nicht gespeichert werden – auch nicht vom Host.</a:t>
            </a:r>
          </a:p>
        </p:txBody>
      </p:sp>
      <p:pic>
        <p:nvPicPr>
          <p:cNvPr id="6" name="Grafik 5" descr="Ein Bild, das Screenshot, Vogel enthält.&#10;&#10;Automatisch generierte Beschreibung">
            <a:extLst>
              <a:ext uri="{FF2B5EF4-FFF2-40B4-BE49-F238E27FC236}">
                <a16:creationId xmlns:a16="http://schemas.microsoft.com/office/drawing/2014/main" id="{2AF88C22-E3BD-4525-8342-0EDC7690E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8400" y="979471"/>
            <a:ext cx="2417600" cy="359901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2848F8D9-3F5B-4F82-AA8D-B7B167B79E00}"/>
              </a:ext>
            </a:extLst>
          </p:cNvPr>
          <p:cNvSpPr/>
          <p:nvPr/>
        </p:nvSpPr>
        <p:spPr>
          <a:xfrm>
            <a:off x="6825674" y="3848332"/>
            <a:ext cx="572653" cy="384721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28014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01981-79BE-664F-8842-8A5613F73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37434"/>
            <a:ext cx="7848000" cy="443198"/>
          </a:xfrm>
        </p:spPr>
        <p:txBody>
          <a:bodyPr/>
          <a:lstStyle/>
          <a:p>
            <a:r>
              <a:rPr lang="de-DE" dirty="0"/>
              <a:t>Digital statt analog treffen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C39EAD7-9E57-B34A-B1A7-5E38EB049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000" y="879474"/>
            <a:ext cx="7848000" cy="384721"/>
          </a:xfrm>
        </p:spPr>
        <p:txBody>
          <a:bodyPr/>
          <a:lstStyle/>
          <a:p>
            <a:r>
              <a:rPr lang="de-DE" dirty="0"/>
              <a:t>Tipps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E01FA2-1CB5-4241-86E2-8598C28C71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7999" y="1728000"/>
            <a:ext cx="7941819" cy="2736000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de-AT" sz="2400" dirty="0"/>
              <a:t>Testen Sie vorab Ihr Equipment (Ton, Video, Internetverbindung).</a:t>
            </a:r>
          </a:p>
          <a:p>
            <a:pPr lvl="1"/>
            <a:r>
              <a:rPr lang="de-AT" sz="2400" dirty="0"/>
              <a:t>Positionieren Sie die Kamera in Augenhöhe oder etwas oberhalb. </a:t>
            </a:r>
          </a:p>
          <a:p>
            <a:pPr lvl="1"/>
            <a:r>
              <a:rPr lang="de-AT" sz="2400" dirty="0"/>
              <a:t>Schauen Sie in die Kamera, das gibt Ihrem Gegenüber das Gefühl von Augenkontakt.</a:t>
            </a:r>
          </a:p>
          <a:p>
            <a:pPr lvl="1"/>
            <a:r>
              <a:rPr lang="de-AT" sz="2400" dirty="0"/>
              <a:t>Vermeiden Sie ein helles Fenster im Hintergrund.</a:t>
            </a:r>
          </a:p>
          <a:p>
            <a:pPr lvl="1"/>
            <a:r>
              <a:rPr lang="de-AT" sz="2400" dirty="0"/>
              <a:t>Bedenken Sie, dass der Hintergrund viel über Sie aussagt. </a:t>
            </a:r>
          </a:p>
          <a:p>
            <a:pPr lvl="1"/>
            <a:r>
              <a:rPr lang="de-AT" sz="2400" dirty="0"/>
              <a:t>Sprechen Sie deutlich in das Mikrofon.</a:t>
            </a:r>
          </a:p>
          <a:p>
            <a:pPr lvl="1"/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3FD3AB2-9782-4A4F-8D88-E1C49A2C53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4462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01981-79BE-664F-8842-8A5613F73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37434"/>
            <a:ext cx="7848000" cy="443198"/>
          </a:xfrm>
        </p:spPr>
        <p:txBody>
          <a:bodyPr/>
          <a:lstStyle/>
          <a:p>
            <a:r>
              <a:rPr lang="de-DE" dirty="0"/>
              <a:t>Digital statt analog treffen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C39EAD7-9E57-B34A-B1A7-5E38EB049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000" y="879474"/>
            <a:ext cx="7848000" cy="384721"/>
          </a:xfrm>
        </p:spPr>
        <p:txBody>
          <a:bodyPr/>
          <a:lstStyle/>
          <a:p>
            <a:r>
              <a:rPr lang="de-DE" dirty="0"/>
              <a:t>Überblick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E01FA2-1CB5-4241-86E2-8598C28C71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lvl="1"/>
            <a:r>
              <a:rPr lang="de-DE" dirty="0"/>
              <a:t>Voraussetzungen</a:t>
            </a:r>
          </a:p>
          <a:p>
            <a:pPr lvl="1"/>
            <a:r>
              <a:rPr lang="de-DE" dirty="0"/>
              <a:t>Funktionen</a:t>
            </a:r>
          </a:p>
          <a:p>
            <a:pPr lvl="1"/>
            <a:r>
              <a:rPr lang="de-DE" dirty="0"/>
              <a:t>Tipps</a:t>
            </a:r>
          </a:p>
          <a:p>
            <a:pPr lvl="1"/>
            <a:r>
              <a:rPr lang="de-DE" dirty="0"/>
              <a:t>Support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361E0FD-B3B8-8A4E-8BA1-F6BBF4FA98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6888" y="4296005"/>
            <a:ext cx="3636962" cy="153888"/>
          </a:xfrm>
        </p:spPr>
        <p:txBody>
          <a:bodyPr/>
          <a:lstStyle/>
          <a:p>
            <a:r>
              <a:rPr lang="de-DE" dirty="0"/>
              <a:t>Quelle: pixabay.com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3FD3AB2-9782-4A4F-8D88-E1C49A2C53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2</a:t>
            </a:fld>
            <a:endParaRPr lang="de-DE"/>
          </a:p>
        </p:txBody>
      </p:sp>
      <p:pic>
        <p:nvPicPr>
          <p:cNvPr id="11" name="Bildplatzhalter 10">
            <a:extLst>
              <a:ext uri="{FF2B5EF4-FFF2-40B4-BE49-F238E27FC236}">
                <a16:creationId xmlns:a16="http://schemas.microsoft.com/office/drawing/2014/main" id="{27F49524-3B50-4540-97A9-D169C58F42A8}"/>
              </a:ext>
            </a:extLst>
          </p:cNvPr>
          <p:cNvPicPr preferRelativeResize="0"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-25750" t="-2834" r="-25750" b="-2834"/>
          <a:stretch/>
        </p:blipFill>
        <p:spPr>
          <a:xfrm>
            <a:off x="4426888" y="1426587"/>
            <a:ext cx="3922714" cy="2736000"/>
          </a:xfrm>
        </p:spPr>
      </p:pic>
    </p:spTree>
    <p:extLst>
      <p:ext uri="{BB962C8B-B14F-4D97-AF65-F5344CB8AC3E}">
        <p14:creationId xmlns:p14="http://schemas.microsoft.com/office/powerpoint/2010/main" val="1302109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B974195-75F1-B742-A61C-45B828B6CC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pPr/>
              <a:t>20</a:t>
            </a:fld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0DA6995-528F-46EB-A28C-336A929DA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50" y="4629639"/>
            <a:ext cx="3816000" cy="36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246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3E83B8-1468-4176-A1B9-6486950E9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Videokonferenzen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C3B4E1C-5721-4AD7-A17D-9748817486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000" y="879474"/>
            <a:ext cx="7848000" cy="384721"/>
          </a:xfrm>
        </p:spPr>
        <p:txBody>
          <a:bodyPr/>
          <a:lstStyle/>
          <a:p>
            <a:r>
              <a:rPr lang="de-DE" dirty="0"/>
              <a:t>Weiterführende Links</a:t>
            </a:r>
            <a:endParaRPr lang="de-AT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A09FAC2-4D47-4379-A022-C0A4DDF3CC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Zoom website: </a:t>
            </a:r>
            <a:r>
              <a:rPr lang="en-GB" u="sng" dirty="0">
                <a:hlinkClick r:id="rId3"/>
              </a:rPr>
              <a:t>https://zoom.us/</a:t>
            </a:r>
            <a:endParaRPr lang="de-AT" dirty="0"/>
          </a:p>
          <a:p>
            <a:r>
              <a:rPr lang="en-GB" dirty="0"/>
              <a:t>Download-</a:t>
            </a:r>
            <a:r>
              <a:rPr lang="en-GB" dirty="0" err="1"/>
              <a:t>Center</a:t>
            </a:r>
            <a:r>
              <a:rPr lang="en-GB" dirty="0"/>
              <a:t> ZOOM: </a:t>
            </a:r>
            <a:r>
              <a:rPr lang="en-GB" u="sng" dirty="0">
                <a:hlinkClick r:id="rId4"/>
              </a:rPr>
              <a:t>https://zoom.us/download</a:t>
            </a:r>
            <a:endParaRPr lang="de-AT" dirty="0"/>
          </a:p>
          <a:p>
            <a:r>
              <a:rPr lang="de-AT" dirty="0"/>
              <a:t>Testmöglichkeit ZOOM: </a:t>
            </a:r>
            <a:r>
              <a:rPr lang="de-AT" u="sng" dirty="0">
                <a:hlinkClick r:id="rId5"/>
              </a:rPr>
              <a:t>https://zoom.us/test</a:t>
            </a:r>
            <a:endParaRPr lang="de-AT" dirty="0"/>
          </a:p>
          <a:p>
            <a:r>
              <a:rPr lang="de-AT" dirty="0"/>
              <a:t>Support-Website von ZOOM: </a:t>
            </a:r>
            <a:r>
              <a:rPr lang="de-AT" u="sng" dirty="0">
                <a:hlinkClick r:id="rId6"/>
              </a:rPr>
              <a:t>https://support.zoom.us/hc/de</a:t>
            </a:r>
            <a:endParaRPr lang="de-AT" dirty="0"/>
          </a:p>
          <a:p>
            <a:r>
              <a:rPr lang="de-AT" dirty="0"/>
              <a:t>ZOOM Tutorial – herunterladen, installieren und an einem Meeting teilnehmen: </a:t>
            </a:r>
            <a:r>
              <a:rPr lang="de-AT" u="sng" dirty="0">
                <a:hlinkClick r:id="rId7"/>
              </a:rPr>
              <a:t>https://www.youtube.com/watch?v=7Gf82-XdJSY</a:t>
            </a:r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E7B33A4-F88F-40D1-BDD1-75265C05C53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501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3E83B8-1468-4176-A1B9-6486950E9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Videokonferenzen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C3B4E1C-5721-4AD7-A17D-9748817486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000" y="879474"/>
            <a:ext cx="7848000" cy="384721"/>
          </a:xfrm>
        </p:spPr>
        <p:txBody>
          <a:bodyPr/>
          <a:lstStyle/>
          <a:p>
            <a:r>
              <a:rPr lang="de-DE" dirty="0"/>
              <a:t>Weiterführende Links</a:t>
            </a:r>
            <a:endParaRPr lang="de-AT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A09FAC2-4D47-4379-A022-C0A4DDF3CC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7699" y="1727999"/>
            <a:ext cx="7847999" cy="2927128"/>
          </a:xfrm>
        </p:spPr>
        <p:txBody>
          <a:bodyPr>
            <a:normAutofit fontScale="70000" lnSpcReduction="20000"/>
          </a:bodyPr>
          <a:lstStyle/>
          <a:p>
            <a:r>
              <a:rPr lang="de-DE" sz="3100" dirty="0"/>
              <a:t>DSGVO-sicher? Videokonferenzen, Onlinemeetings und Webinare (mit Anbieterübersicht und Checkliste): </a:t>
            </a:r>
            <a:r>
              <a:rPr lang="de-DE" sz="3100" u="sng" dirty="0">
                <a:hlinkClick r:id="rId3"/>
              </a:rPr>
              <a:t>https://datenschutz-generator.de/dsgvo-video-konferenzen-online-meeting/</a:t>
            </a:r>
            <a:endParaRPr lang="de-AT" sz="3100" dirty="0"/>
          </a:p>
          <a:p>
            <a:r>
              <a:rPr lang="de-DE" sz="3100" dirty="0"/>
              <a:t>Stellungnahme der E-Learning Strategiegruppe der österreichischen Pädagogischen Hochschulen Österreichs: </a:t>
            </a:r>
            <a:r>
              <a:rPr lang="de-DE" sz="3100" u="sng" dirty="0">
                <a:hlinkClick r:id="rId4"/>
              </a:rPr>
              <a:t>https://www.phels.at/stellungnahme-zoom/#more-337</a:t>
            </a:r>
            <a:endParaRPr lang="de-AT" sz="3100" dirty="0"/>
          </a:p>
          <a:p>
            <a:r>
              <a:rPr lang="de-DE" sz="3100" dirty="0"/>
              <a:t>Datenschutzkonformität laut DSGVO – Ing. Mag Horst </a:t>
            </a:r>
            <a:r>
              <a:rPr lang="de-DE" sz="3100" dirty="0" err="1"/>
              <a:t>Greifeneder</a:t>
            </a:r>
            <a:r>
              <a:rPr lang="de-DE" sz="3100" dirty="0"/>
              <a:t> (Sachverständiger für Datenschutz): </a:t>
            </a:r>
            <a:r>
              <a:rPr lang="de-DE" sz="3100" u="sng" dirty="0">
                <a:hlinkClick r:id="rId5"/>
              </a:rPr>
              <a:t>https://www.datenschutzbeauftragter.co.at/2020/03/virtuelle-meetings-mit-zoom/</a:t>
            </a:r>
            <a:endParaRPr lang="de-AT" sz="31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E7B33A4-F88F-40D1-BDD1-75265C05C53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08556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3E83B8-1468-4176-A1B9-6486950E9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Videokonferenzen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C3B4E1C-5721-4AD7-A17D-9748817486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000" y="879474"/>
            <a:ext cx="7848000" cy="384721"/>
          </a:xfrm>
        </p:spPr>
        <p:txBody>
          <a:bodyPr/>
          <a:lstStyle/>
          <a:p>
            <a:r>
              <a:rPr lang="de-DE" dirty="0"/>
              <a:t>Weiterführende Links</a:t>
            </a:r>
            <a:endParaRPr lang="de-AT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A09FAC2-4D47-4379-A022-C0A4DDF3CC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Factsheet </a:t>
            </a:r>
            <a:r>
              <a:rPr lang="en-GB" dirty="0" err="1"/>
              <a:t>Webinare</a:t>
            </a:r>
            <a:r>
              <a:rPr lang="en-GB" dirty="0"/>
              <a:t> &amp; </a:t>
            </a:r>
            <a:r>
              <a:rPr lang="en-GB" dirty="0" err="1"/>
              <a:t>Videokonferenzen</a:t>
            </a:r>
            <a:r>
              <a:rPr lang="en-GB" dirty="0"/>
              <a:t>: </a:t>
            </a:r>
            <a:r>
              <a:rPr lang="en-GB" u="sng" dirty="0">
                <a:hlinkClick r:id="rId3"/>
              </a:rPr>
              <a:t>https://www.digitaleseniorinnen.at/fileadmin/redakteure/Downloads/Fachtsheet_Webinare_Videokonferenzen_2020.pdf</a:t>
            </a:r>
            <a:r>
              <a:rPr lang="en-GB" dirty="0"/>
              <a:t> </a:t>
            </a:r>
            <a:endParaRPr lang="de-AT" dirty="0"/>
          </a:p>
          <a:p>
            <a:r>
              <a:rPr lang="de-AT" dirty="0"/>
              <a:t>Factsheet Organisation &amp; Moderation von Webinaren: </a:t>
            </a:r>
            <a:r>
              <a:rPr lang="de-AT" u="sng" dirty="0">
                <a:hlinkClick r:id="rId4"/>
              </a:rPr>
              <a:t>https://www.digitaleseniorinnen.at/fileadmin/redakteure/Downloads/Factsheet_Organisation_Moderation_webinare_2020.pdf</a:t>
            </a:r>
            <a:endParaRPr lang="de-AT" u="sng" dirty="0"/>
          </a:p>
          <a:p>
            <a:r>
              <a:rPr lang="de-DE" dirty="0"/>
              <a:t>Bewegungseinheiten für die Pausen: </a:t>
            </a:r>
            <a:r>
              <a:rPr lang="de-DE" u="sng" dirty="0">
                <a:hlinkClick r:id="rId5"/>
              </a:rPr>
              <a:t>https://www.youtube.com/watch?v=f8kKTKa9XYs</a:t>
            </a:r>
            <a:r>
              <a:rPr lang="de-DE" dirty="0"/>
              <a:t>  Rumpf und Rücken   </a:t>
            </a:r>
            <a:endParaRPr lang="de-AT" dirty="0"/>
          </a:p>
          <a:p>
            <a:r>
              <a:rPr lang="de-DE" u="sng" dirty="0">
                <a:hlinkClick r:id="rId6"/>
              </a:rPr>
              <a:t>https://www.youtube.com/watch?v=hAk-_LDLrIM</a:t>
            </a:r>
            <a:r>
              <a:rPr lang="de-DE" dirty="0"/>
              <a:t>  Beine und Gesäß</a:t>
            </a:r>
            <a:endParaRPr lang="de-AT" dirty="0"/>
          </a:p>
          <a:p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E7B33A4-F88F-40D1-BDD1-75265C05C53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5882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01981-79BE-664F-8842-8A5613F73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37434"/>
            <a:ext cx="7848000" cy="443198"/>
          </a:xfrm>
        </p:spPr>
        <p:txBody>
          <a:bodyPr/>
          <a:lstStyle/>
          <a:p>
            <a:r>
              <a:rPr lang="de-DE" dirty="0"/>
              <a:t>Digital statt analog treffen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C39EAD7-9E57-B34A-B1A7-5E38EB049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000" y="879474"/>
            <a:ext cx="7848000" cy="384721"/>
          </a:xfrm>
        </p:spPr>
        <p:txBody>
          <a:bodyPr/>
          <a:lstStyle/>
          <a:p>
            <a:r>
              <a:rPr lang="de-DE" dirty="0"/>
              <a:t>Voraussetzungen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E01FA2-1CB5-4241-86E2-8598C28C71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7999" y="1728000"/>
            <a:ext cx="7941819" cy="2736000"/>
          </a:xfrm>
        </p:spPr>
        <p:txBody>
          <a:bodyPr>
            <a:normAutofit/>
          </a:bodyPr>
          <a:lstStyle/>
          <a:p>
            <a:pPr lvl="1"/>
            <a:r>
              <a:rPr lang="de-DE" sz="2400" dirty="0"/>
              <a:t>stabile Internetverbindung (Breitband, WLAN, 3G oder 4G/LTE)</a:t>
            </a:r>
          </a:p>
          <a:p>
            <a:pPr lvl="1"/>
            <a:r>
              <a:rPr lang="de-DE" sz="2400" dirty="0"/>
              <a:t>internetfähiges Gerät (Computer, Tablet, Smartphone) </a:t>
            </a:r>
          </a:p>
          <a:p>
            <a:pPr lvl="1"/>
            <a:r>
              <a:rPr lang="de-DE" sz="2400" dirty="0"/>
              <a:t>Webcam oder HD-Webcam – eingebaut oder per USB</a:t>
            </a:r>
          </a:p>
          <a:p>
            <a:pPr lvl="1"/>
            <a:r>
              <a:rPr lang="de-DE" sz="2400" dirty="0"/>
              <a:t>Lautsprecher und Mikrofon – eingebaut, per USB oder mit Bluetooth</a:t>
            </a:r>
          </a:p>
          <a:p>
            <a:pPr lvl="1"/>
            <a:r>
              <a:rPr lang="de-DE" sz="2400" dirty="0"/>
              <a:t>Headset empfohlen</a:t>
            </a:r>
          </a:p>
          <a:p>
            <a:pPr lvl="1"/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3FD3AB2-9782-4A4F-8D88-E1C49A2C53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5156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01981-79BE-664F-8842-8A5613F73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37434"/>
            <a:ext cx="7848000" cy="443198"/>
          </a:xfrm>
        </p:spPr>
        <p:txBody>
          <a:bodyPr/>
          <a:lstStyle/>
          <a:p>
            <a:r>
              <a:rPr lang="de-DE" dirty="0"/>
              <a:t>Digital statt analog treffen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C39EAD7-9E57-B34A-B1A7-5E38EB049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000" y="879474"/>
            <a:ext cx="7848000" cy="384721"/>
          </a:xfrm>
        </p:spPr>
        <p:txBody>
          <a:bodyPr/>
          <a:lstStyle/>
          <a:p>
            <a:r>
              <a:rPr lang="de-DE" dirty="0"/>
              <a:t>Brauche ich ein ZOOM Konto?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E01FA2-1CB5-4241-86E2-8598C28C71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7999" y="1728000"/>
            <a:ext cx="7941819" cy="2736000"/>
          </a:xfrm>
        </p:spPr>
        <p:txBody>
          <a:bodyPr>
            <a:normAutofit/>
          </a:bodyPr>
          <a:lstStyle/>
          <a:p>
            <a:r>
              <a:rPr lang="de-AT" sz="2400" dirty="0"/>
              <a:t>Ein ZOOM-Konto braucht nur, wer ein Meeting abhalten möchte. </a:t>
            </a:r>
          </a:p>
          <a:p>
            <a:r>
              <a:rPr lang="de-AT" sz="2400" dirty="0"/>
              <a:t>Teilnehmende, die eingeladen werden, bekommen einen Link und ein Passwort oder nur einen Link, in dem das Passwort integriert ist, zugesandt. 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3FD3AB2-9782-4A4F-8D88-E1C49A2C53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4</a:t>
            </a:fld>
            <a:endParaRPr lang="de-DE"/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84C7B50E-B46B-4357-86DA-BD8BDBBD0101}"/>
              </a:ext>
            </a:extLst>
          </p:cNvPr>
          <p:cNvSpPr/>
          <p:nvPr/>
        </p:nvSpPr>
        <p:spPr>
          <a:xfrm>
            <a:off x="4424218" y="2989177"/>
            <a:ext cx="3793814" cy="1630430"/>
          </a:xfrm>
          <a:prstGeom prst="roundRect">
            <a:avLst>
              <a:gd name="adj" fmla="val 8224"/>
            </a:avLst>
          </a:prstGeom>
          <a:gradFill rotWithShape="1">
            <a:gsLst>
              <a:gs pos="0">
                <a:schemeClr val="accent2">
                  <a:alpha val="45000"/>
                </a:schemeClr>
              </a:gs>
              <a:gs pos="100000">
                <a:schemeClr val="accent2">
                  <a:alpha val="45000"/>
                </a:schemeClr>
              </a:gs>
            </a:gsLst>
            <a:lin ang="5400000" scaled="0"/>
          </a:gradFill>
          <a:ln w="9525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Thema: Online-Treffen</a:t>
            </a:r>
            <a:endParaRPr kumimoji="0" lang="de-AT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Uhrzeit: 19. Mai.2020 03:00 PM </a:t>
            </a:r>
            <a:endParaRPr kumimoji="0" lang="de-AT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Zoom-Meeting </a:t>
            </a:r>
            <a:r>
              <a:rPr kumimoji="0" lang="en-GB" sz="14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beitreten</a:t>
            </a:r>
            <a:r>
              <a:rPr kumimoji="0" lang="en-GB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de-AT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sng" strike="noStrike" kern="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https://us02web.zoom.us/j/886692358480109</a:t>
            </a:r>
            <a:r>
              <a:rPr kumimoji="0" lang="en-GB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de-AT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Meeting-ID: 886 </a:t>
            </a:r>
            <a:r>
              <a:rPr kumimoji="0" lang="en-GB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6923 5848 0109</a:t>
            </a:r>
            <a:endParaRPr kumimoji="0" lang="de-AT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Passwort: 589034</a:t>
            </a:r>
            <a:endParaRPr kumimoji="0" lang="de-AT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0B40B65C-0741-47F9-8293-F663BB90C7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2324" y="4698270"/>
            <a:ext cx="3636962" cy="153888"/>
          </a:xfrm>
        </p:spPr>
        <p:txBody>
          <a:bodyPr/>
          <a:lstStyle/>
          <a:p>
            <a:r>
              <a:rPr lang="de-DE" dirty="0"/>
              <a:t>Beispiel für eine Einladung zum Online-Treffen</a:t>
            </a:r>
          </a:p>
        </p:txBody>
      </p:sp>
    </p:spTree>
    <p:extLst>
      <p:ext uri="{BB962C8B-B14F-4D97-AF65-F5344CB8AC3E}">
        <p14:creationId xmlns:p14="http://schemas.microsoft.com/office/powerpoint/2010/main" val="143976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01981-79BE-664F-8842-8A5613F73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37434"/>
            <a:ext cx="7848000" cy="443198"/>
          </a:xfrm>
        </p:spPr>
        <p:txBody>
          <a:bodyPr/>
          <a:lstStyle/>
          <a:p>
            <a:r>
              <a:rPr lang="de-DE" dirty="0"/>
              <a:t>Digital statt analog treffen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C39EAD7-9E57-B34A-B1A7-5E38EB049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000" y="879474"/>
            <a:ext cx="7848000" cy="384721"/>
          </a:xfrm>
        </p:spPr>
        <p:txBody>
          <a:bodyPr/>
          <a:lstStyle/>
          <a:p>
            <a:r>
              <a:rPr lang="de-DE" dirty="0"/>
              <a:t>Vor dem ersten Meeting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E01FA2-1CB5-4241-86E2-8598C28C71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7999" y="1728000"/>
            <a:ext cx="7941819" cy="2736000"/>
          </a:xfrm>
        </p:spPr>
        <p:txBody>
          <a:bodyPr>
            <a:noAutofit/>
          </a:bodyPr>
          <a:lstStyle/>
          <a:p>
            <a:r>
              <a:rPr lang="de-DE" sz="2400" dirty="0"/>
              <a:t>Um an einem ZOOM-Meeting teilzunehmen, benötigen Sie:</a:t>
            </a:r>
            <a:endParaRPr lang="de-AT" sz="2400" dirty="0"/>
          </a:p>
          <a:p>
            <a:pPr lvl="0"/>
            <a:r>
              <a:rPr lang="de-AT" sz="2400" dirty="0"/>
              <a:t>das Programm </a:t>
            </a:r>
            <a:r>
              <a:rPr lang="de-AT" sz="2400" b="1" dirty="0"/>
              <a:t>ZOOM-Client für Meetings</a:t>
            </a:r>
            <a:r>
              <a:rPr lang="de-AT" sz="2400" dirty="0"/>
              <a:t> (Computer oder Laptop) oder</a:t>
            </a:r>
          </a:p>
          <a:p>
            <a:pPr lvl="0"/>
            <a:r>
              <a:rPr lang="en-GB" sz="2400" b="1" dirty="0"/>
              <a:t>ZOOM Cloud Meeting-App </a:t>
            </a:r>
            <a:r>
              <a:rPr lang="en-GB" sz="2400" dirty="0"/>
              <a:t>(Smartphone </a:t>
            </a:r>
            <a:r>
              <a:rPr lang="de-AT" sz="2400" dirty="0"/>
              <a:t>oder</a:t>
            </a:r>
            <a:r>
              <a:rPr lang="en-GB" sz="2400" dirty="0"/>
              <a:t> Tablet).</a:t>
            </a:r>
            <a:endParaRPr lang="de-AT" sz="2400" dirty="0"/>
          </a:p>
          <a:p>
            <a:r>
              <a:rPr lang="de-DE" sz="2400" dirty="0"/>
              <a:t>Einmalig vor dem Start wird das Programm oder die App von der Website des Unternehmens ZOOM heruntergeladen. </a:t>
            </a:r>
            <a:r>
              <a:rPr lang="de-DE" sz="2400" u="sng" dirty="0">
                <a:hlinkClick r:id="rId3"/>
              </a:rPr>
              <a:t>https://zoom.us/download</a:t>
            </a:r>
            <a:endParaRPr lang="de-AT" sz="240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3FD3AB2-9782-4A4F-8D88-E1C49A2C53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7886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01981-79BE-664F-8842-8A5613F73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37434"/>
            <a:ext cx="7848000" cy="443198"/>
          </a:xfrm>
        </p:spPr>
        <p:txBody>
          <a:bodyPr/>
          <a:lstStyle/>
          <a:p>
            <a:r>
              <a:rPr lang="de-DE" dirty="0"/>
              <a:t>Digital statt analog treffen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C39EAD7-9E57-B34A-B1A7-5E38EB049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000" y="879474"/>
            <a:ext cx="7848000" cy="384721"/>
          </a:xfrm>
        </p:spPr>
        <p:txBody>
          <a:bodyPr/>
          <a:lstStyle/>
          <a:p>
            <a:r>
              <a:rPr lang="de-DE" dirty="0"/>
              <a:t>Die Programmoberfläche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3FD3AB2-9782-4A4F-8D88-E1C49A2C53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6</a:t>
            </a:fld>
            <a:endParaRPr lang="de-DE"/>
          </a:p>
        </p:txBody>
      </p:sp>
      <p:pic>
        <p:nvPicPr>
          <p:cNvPr id="6" name="Grafik 5" descr="Ein Bild, das Foto, anzeigend, verschieden, Screenshot enthält.&#10;&#10;Automatisch generierte Beschreibung">
            <a:extLst>
              <a:ext uri="{FF2B5EF4-FFF2-40B4-BE49-F238E27FC236}">
                <a16:creationId xmlns:a16="http://schemas.microsoft.com/office/drawing/2014/main" id="{B6EA878A-1119-4083-8F6E-4B2DB22FE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783" y="1354725"/>
            <a:ext cx="4764509" cy="338715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36022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01981-79BE-664F-8842-8A5613F73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37434"/>
            <a:ext cx="7848000" cy="443198"/>
          </a:xfrm>
        </p:spPr>
        <p:txBody>
          <a:bodyPr/>
          <a:lstStyle/>
          <a:p>
            <a:r>
              <a:rPr lang="de-DE" dirty="0"/>
              <a:t>Digital statt analog treffen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C39EAD7-9E57-B34A-B1A7-5E38EB049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000" y="879474"/>
            <a:ext cx="7848000" cy="384721"/>
          </a:xfrm>
        </p:spPr>
        <p:txBody>
          <a:bodyPr/>
          <a:lstStyle/>
          <a:p>
            <a:r>
              <a:rPr lang="de-DE" dirty="0"/>
              <a:t>Die </a:t>
            </a:r>
            <a:r>
              <a:rPr lang="de-DE" dirty="0">
                <a:solidFill>
                  <a:schemeClr val="accent6"/>
                </a:solidFill>
              </a:rPr>
              <a:t>Bedienleiste – Ton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E01FA2-1CB5-4241-86E2-8598C28C71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7999" y="1728000"/>
            <a:ext cx="7941819" cy="273600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de-AT" sz="2400" dirty="0"/>
              <a:t>Das Mikrofon wird über das Bedienelement </a:t>
            </a:r>
            <a:r>
              <a:rPr lang="de-AT" sz="2400" b="1" dirty="0"/>
              <a:t>Stummschalten</a:t>
            </a:r>
          </a:p>
          <a:p>
            <a:pPr marL="0" lvl="1" indent="0">
              <a:buNone/>
            </a:pPr>
            <a:r>
              <a:rPr lang="de-AT" sz="2400" dirty="0"/>
              <a:t>ein- bzw. ausgeschaltet. Das Untermenü ermöglicht die Auswahl und den Test von Mikrofon und Lautsprecher. </a:t>
            </a:r>
          </a:p>
          <a:p>
            <a:pPr marL="0" lvl="1" indent="0">
              <a:buNone/>
            </a:pPr>
            <a:r>
              <a:rPr lang="de-AT" sz="2400" b="1" dirty="0">
                <a:solidFill>
                  <a:schemeClr val="accent6"/>
                </a:solidFill>
              </a:rPr>
              <a:t>TIPP: </a:t>
            </a:r>
            <a:r>
              <a:rPr lang="de-AT" sz="2400" dirty="0"/>
              <a:t>Achten Sie darauf, dass der Ton auf Ihrem Gerät bzw. Headset aktiviert ist.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3FD3AB2-9782-4A4F-8D88-E1C49A2C53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7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47469D1-2924-42F4-A8BC-80508BCBF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35" y="3810818"/>
            <a:ext cx="7838766" cy="453208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9B424745-2F51-488A-AD63-9DAAFDD8FADE}"/>
              </a:ext>
            </a:extLst>
          </p:cNvPr>
          <p:cNvSpPr/>
          <p:nvPr/>
        </p:nvSpPr>
        <p:spPr>
          <a:xfrm>
            <a:off x="657234" y="3810819"/>
            <a:ext cx="718983" cy="453208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de-AT">
              <a:ln w="381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173524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01981-79BE-664F-8842-8A5613F73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37434"/>
            <a:ext cx="7848000" cy="443198"/>
          </a:xfrm>
        </p:spPr>
        <p:txBody>
          <a:bodyPr/>
          <a:lstStyle/>
          <a:p>
            <a:r>
              <a:rPr lang="de-DE" dirty="0"/>
              <a:t>Digital statt analog treffen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C39EAD7-9E57-B34A-B1A7-5E38EB049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000" y="879474"/>
            <a:ext cx="7848000" cy="384721"/>
          </a:xfrm>
        </p:spPr>
        <p:txBody>
          <a:bodyPr/>
          <a:lstStyle/>
          <a:p>
            <a:r>
              <a:rPr lang="de-DE" dirty="0"/>
              <a:t>Die </a:t>
            </a:r>
            <a:r>
              <a:rPr lang="de-DE" dirty="0">
                <a:solidFill>
                  <a:schemeClr val="accent6"/>
                </a:solidFill>
              </a:rPr>
              <a:t>Bedienleiste – Video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E01FA2-1CB5-4241-86E2-8598C28C71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7999" y="1728000"/>
            <a:ext cx="7941819" cy="273600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de-AT" sz="2400" dirty="0"/>
              <a:t>Die Videoübertragung wird über das Bedienelement </a:t>
            </a:r>
            <a:r>
              <a:rPr lang="de-AT" sz="2400" b="1" dirty="0"/>
              <a:t>Video starten</a:t>
            </a:r>
            <a:r>
              <a:rPr lang="de-AT" sz="2400" dirty="0"/>
              <a:t> gestartet bzw. gestoppt.</a:t>
            </a:r>
          </a:p>
          <a:p>
            <a:pPr marL="0" lvl="1" indent="0">
              <a:buNone/>
            </a:pPr>
            <a:r>
              <a:rPr lang="de-AT" sz="2400" b="1" dirty="0">
                <a:solidFill>
                  <a:schemeClr val="accent6"/>
                </a:solidFill>
              </a:rPr>
              <a:t>TIPP: </a:t>
            </a:r>
            <a:r>
              <a:rPr lang="de-AT" sz="2400" dirty="0"/>
              <a:t>Bei Problemen mit Ton oder Video sollten Sie auch die Einstellung des Virenschutzprogramms überprüfen. Manchmal ist eine entsprechende Freischaltung notwendig.</a:t>
            </a:r>
          </a:p>
          <a:p>
            <a:pPr marL="0" lvl="1" indent="0">
              <a:buNone/>
            </a:pPr>
            <a:endParaRPr lang="de-AT" sz="240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3FD3AB2-9782-4A4F-8D88-E1C49A2C53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8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47469D1-2924-42F4-A8BC-80508BCBF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00" y="3808141"/>
            <a:ext cx="7848000" cy="455885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90A78E5B-9D12-4043-A862-39479E81369D}"/>
              </a:ext>
            </a:extLst>
          </p:cNvPr>
          <p:cNvSpPr/>
          <p:nvPr/>
        </p:nvSpPr>
        <p:spPr>
          <a:xfrm>
            <a:off x="1470991" y="3810753"/>
            <a:ext cx="718984" cy="455885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de-AT">
              <a:ln w="381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51692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01981-79BE-664F-8842-8A5613F73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37434"/>
            <a:ext cx="7848000" cy="443198"/>
          </a:xfrm>
        </p:spPr>
        <p:txBody>
          <a:bodyPr/>
          <a:lstStyle/>
          <a:p>
            <a:r>
              <a:rPr lang="de-DE" dirty="0"/>
              <a:t>Digital statt analog treffen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C39EAD7-9E57-B34A-B1A7-5E38EB049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000" y="879474"/>
            <a:ext cx="7848000" cy="384721"/>
          </a:xfrm>
        </p:spPr>
        <p:txBody>
          <a:bodyPr/>
          <a:lstStyle/>
          <a:p>
            <a:r>
              <a:rPr lang="de-DE" dirty="0"/>
              <a:t>Die </a:t>
            </a:r>
            <a:r>
              <a:rPr lang="de-DE" dirty="0">
                <a:solidFill>
                  <a:schemeClr val="accent6"/>
                </a:solidFill>
              </a:rPr>
              <a:t>Bedienleiste – Teilnehmerliste und Chat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E01FA2-1CB5-4241-86E2-8598C28C71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7999" y="1728000"/>
            <a:ext cx="7941819" cy="2736000"/>
          </a:xfrm>
        </p:spPr>
        <p:txBody>
          <a:bodyPr>
            <a:normAutofit/>
          </a:bodyPr>
          <a:lstStyle/>
          <a:p>
            <a:r>
              <a:rPr lang="de-AT" sz="2400" dirty="0"/>
              <a:t>Die Teilnehmerliste wird über das Bedienelement </a:t>
            </a:r>
            <a:r>
              <a:rPr lang="de-AT" sz="2400" b="1" dirty="0"/>
              <a:t>Teilnehmer</a:t>
            </a:r>
            <a:r>
              <a:rPr lang="de-AT" sz="2400" dirty="0"/>
              <a:t> ein- bzw. ausgeblendet.</a:t>
            </a:r>
          </a:p>
          <a:p>
            <a:r>
              <a:rPr lang="de-AT" sz="2400" dirty="0"/>
              <a:t>Der Chat wird über das Bedienelement </a:t>
            </a:r>
            <a:r>
              <a:rPr lang="de-AT" sz="2400" b="1" dirty="0"/>
              <a:t>Chat</a:t>
            </a:r>
            <a:r>
              <a:rPr lang="de-AT" sz="2400" dirty="0"/>
              <a:t> ein- bzw. ausgeblendet. </a:t>
            </a:r>
          </a:p>
          <a:p>
            <a:pPr marL="0" lvl="1" indent="0">
              <a:buNone/>
            </a:pPr>
            <a:endParaRPr lang="de-AT" sz="240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3FD3AB2-9782-4A4F-8D88-E1C49A2C53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9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CD98DBB-8041-4454-BA9E-FA55BD38F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00" y="3808141"/>
            <a:ext cx="7848002" cy="4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33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Digitale SeniorInnen">
      <a:dk1>
        <a:srgbClr val="000000"/>
      </a:dk1>
      <a:lt1>
        <a:srgbClr val="FFFFFF"/>
      </a:lt1>
      <a:dk2>
        <a:srgbClr val="00AAAA"/>
      </a:dk2>
      <a:lt2>
        <a:srgbClr val="FFFFFF"/>
      </a:lt2>
      <a:accent1>
        <a:srgbClr val="00AAAA"/>
      </a:accent1>
      <a:accent2>
        <a:srgbClr val="EB9100"/>
      </a:accent2>
      <a:accent3>
        <a:srgbClr val="878787"/>
      </a:accent3>
      <a:accent4>
        <a:srgbClr val="00AAAA"/>
      </a:accent4>
      <a:accent5>
        <a:srgbClr val="EB9100"/>
      </a:accent5>
      <a:accent6>
        <a:srgbClr val="EB9100"/>
      </a:accent6>
      <a:hlink>
        <a:srgbClr val="00AAAA"/>
      </a:hlink>
      <a:folHlink>
        <a:srgbClr val="00AAA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1149</Words>
  <Application>Microsoft Office PowerPoint</Application>
  <PresentationFormat>Bildschirmpräsentation (16:9)</PresentationFormat>
  <Paragraphs>160</Paragraphs>
  <Slides>23</Slides>
  <Notes>23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</vt:lpstr>
      <vt:lpstr>PowerPoint-Präsentation</vt:lpstr>
      <vt:lpstr>Digital statt analog treffen</vt:lpstr>
      <vt:lpstr>Digital statt analog treffen</vt:lpstr>
      <vt:lpstr>Digital statt analog treffen</vt:lpstr>
      <vt:lpstr>Digital statt analog treffen</vt:lpstr>
      <vt:lpstr>Digital statt analog treffen</vt:lpstr>
      <vt:lpstr>Digital statt analog treffen</vt:lpstr>
      <vt:lpstr>Digital statt analog treffen</vt:lpstr>
      <vt:lpstr>Digital statt analog treffen</vt:lpstr>
      <vt:lpstr>Digital statt analog treffen</vt:lpstr>
      <vt:lpstr>Digital statt analog treffen</vt:lpstr>
      <vt:lpstr>Digital statt analog treffen</vt:lpstr>
      <vt:lpstr>Digital statt analog treffen</vt:lpstr>
      <vt:lpstr>Digital statt analog treffen</vt:lpstr>
      <vt:lpstr>Digital statt analog treffen</vt:lpstr>
      <vt:lpstr>Digital statt analog treffen</vt:lpstr>
      <vt:lpstr>Digital statt analog treffen</vt:lpstr>
      <vt:lpstr>Digital statt analog treffen</vt:lpstr>
      <vt:lpstr>Digital statt analog treffen</vt:lpstr>
      <vt:lpstr>PowerPoint-Präsentation</vt:lpstr>
      <vt:lpstr>Videokonferenzen</vt:lpstr>
      <vt:lpstr>Videokonferenzen</vt:lpstr>
      <vt:lpstr>Videokonferenzen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Elisa Zeilinger</dc:creator>
  <cp:lastModifiedBy>Edith Simöl</cp:lastModifiedBy>
  <cp:revision>159</cp:revision>
  <cp:lastPrinted>2020-02-12T15:56:25Z</cp:lastPrinted>
  <dcterms:created xsi:type="dcterms:W3CDTF">2020-02-11T16:06:04Z</dcterms:created>
  <dcterms:modified xsi:type="dcterms:W3CDTF">2020-05-26T13:35:50Z</dcterms:modified>
</cp:coreProperties>
</file>