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2" r:id="rId2"/>
  </p:sldMasterIdLst>
  <p:notesMasterIdLst>
    <p:notesMasterId r:id="rId57"/>
  </p:notesMasterIdLst>
  <p:sldIdLst>
    <p:sldId id="614" r:id="rId3"/>
    <p:sldId id="598" r:id="rId4"/>
    <p:sldId id="599" r:id="rId5"/>
    <p:sldId id="604" r:id="rId6"/>
    <p:sldId id="608" r:id="rId7"/>
    <p:sldId id="610" r:id="rId8"/>
    <p:sldId id="605" r:id="rId9"/>
    <p:sldId id="607" r:id="rId10"/>
    <p:sldId id="611" r:id="rId11"/>
    <p:sldId id="606" r:id="rId12"/>
    <p:sldId id="609" r:id="rId13"/>
    <p:sldId id="612" r:id="rId14"/>
    <p:sldId id="601" r:id="rId15"/>
    <p:sldId id="613" r:id="rId16"/>
    <p:sldId id="600" r:id="rId17"/>
    <p:sldId id="602" r:id="rId18"/>
    <p:sldId id="603" r:id="rId19"/>
    <p:sldId id="259" r:id="rId20"/>
    <p:sldId id="312" r:id="rId21"/>
    <p:sldId id="573" r:id="rId22"/>
    <p:sldId id="617" r:id="rId23"/>
    <p:sldId id="565" r:id="rId24"/>
    <p:sldId id="567" r:id="rId25"/>
    <p:sldId id="566" r:id="rId26"/>
    <p:sldId id="572" r:id="rId27"/>
    <p:sldId id="568" r:id="rId28"/>
    <p:sldId id="569" r:id="rId29"/>
    <p:sldId id="570" r:id="rId30"/>
    <p:sldId id="571" r:id="rId31"/>
    <p:sldId id="574" r:id="rId32"/>
    <p:sldId id="575" r:id="rId33"/>
    <p:sldId id="576" r:id="rId34"/>
    <p:sldId id="577" r:id="rId35"/>
    <p:sldId id="578" r:id="rId36"/>
    <p:sldId id="579" r:id="rId37"/>
    <p:sldId id="581" r:id="rId38"/>
    <p:sldId id="582" r:id="rId39"/>
    <p:sldId id="583" r:id="rId40"/>
    <p:sldId id="584" r:id="rId41"/>
    <p:sldId id="585" r:id="rId42"/>
    <p:sldId id="580" r:id="rId43"/>
    <p:sldId id="586" r:id="rId44"/>
    <p:sldId id="587" r:id="rId45"/>
    <p:sldId id="588" r:id="rId46"/>
    <p:sldId id="589" r:id="rId47"/>
    <p:sldId id="590" r:id="rId48"/>
    <p:sldId id="591" r:id="rId49"/>
    <p:sldId id="592" r:id="rId50"/>
    <p:sldId id="593" r:id="rId51"/>
    <p:sldId id="597" r:id="rId52"/>
    <p:sldId id="594" r:id="rId53"/>
    <p:sldId id="595" r:id="rId54"/>
    <p:sldId id="596" r:id="rId55"/>
    <p:sldId id="615" r:id="rId56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h Simöl" initials="ES" lastIdx="3" clrIdx="0">
    <p:extLst>
      <p:ext uri="{19B8F6BF-5375-455C-9EA6-DF929625EA0E}">
        <p15:presenceInfo xmlns:p15="http://schemas.microsoft.com/office/powerpoint/2012/main" userId="07eeffafcbd4c6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5E4"/>
    <a:srgbClr val="EFA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2" autoAdjust="0"/>
    <p:restoredTop sz="80998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1638" y="96"/>
      </p:cViewPr>
      <p:guideLst>
        <p:guide orient="horz" pos="264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B2E2B-D8D2-0F4C-920B-DF9A95081F49}" type="datetimeFigureOut">
              <a:rPr lang="de-DE" smtClean="0"/>
              <a:t>17.07.2023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BB02F-75D1-8C4A-81C0-28E0FD9E7ED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406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Liebe Trainerin, lieber Trainer, diese Folien sind ein Bestandteil des TrainerInnen-Pakets „Internetkriminalität“. Sie finden alle weiteren Materialien auf der Website www.digitaleSeniorInnen.at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Leitfaden „</a:t>
            </a:r>
            <a:r>
              <a:rPr lang="de-DE" dirty="0"/>
              <a:t>Internetkriminalität</a:t>
            </a:r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TEIL I: BEDROHUNGEN IM INTERNET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TEIL II: HANDBUCH ZUR UNTERRICHTSGESTALTUNG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Link-Liste, Lese-Liste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Präsentation (Foliensatz)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Unterlagen Teilnehmende: Handout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16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22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77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https://www.digitaleseniorinnen.at/leistungen/schritt-fuer-schritt-anleitungen/betruegerische-werbung-melden-google/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631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540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4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549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3169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https://www.digitaleseniorinnen.at/leistungen/schritt-fuer-schritt-anleitungen/betruegerische-werbung-melden-instagram/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31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97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84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BB02F-75D1-8C4A-81C0-28E0FD9E7E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79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445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728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https://www.digitaleseniorinnen.at/leistungen/schritt-fuer-schritt-anleitungen/phishing-schutz-im-browser-aktivieren-chrome/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565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161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991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339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2579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9522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https://www.digitaleseniorinnen.at/leistungen/schritt-fuer-schritt-anleitungen/phishing-schutz-im-browser-aktivieren-firefox/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973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29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Mehr Infos für TrainerInnen: Leitfaden Internetkriminalität auf https://www.digitaleseniorinnen.at/leistungen/schulungsmaterialien/</a:t>
            </a:r>
          </a:p>
          <a:p>
            <a:r>
              <a:rPr lang="de-AT" dirty="0"/>
              <a:t>Erklärvideo: https://www.youtube.com/watch?v=XCq9QJ3oY38&amp;feature=youtu.be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487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4425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749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917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045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718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5807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2120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463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426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55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Mehr Infos für TrainerInnen: Leitfaden Internetkriminalität auf https://www.digitaleseniorinnen.at/leistungen/schulungsmaterialien/</a:t>
            </a:r>
          </a:p>
          <a:p>
            <a:r>
              <a:rPr lang="de-AT" dirty="0"/>
              <a:t>Erklärvideo: https://www.youtube.com/watch?v=XCq9QJ3oY38&amp;feature=youtu.be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25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121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https://www.digitaleseniorinnen.at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29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05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Mehr Infos für TrainerInnen: Leitfaden Internetkriminalität auf https://www.digitaleseniorinnen.at/leistungen/schulungsmaterialien/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72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1679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15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https://www.digitaleseniorinnen.at/leistungen/schritt-fuer-schritt-anleitungen/betruegerische-werbung-melden-facebook/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7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8118245-E012-564C-B621-20BE45B8DE27}"/>
              </a:ext>
            </a:extLst>
          </p:cNvPr>
          <p:cNvSpPr txBox="1"/>
          <p:nvPr userDrawn="1"/>
        </p:nvSpPr>
        <p:spPr>
          <a:xfrm>
            <a:off x="648000" y="1326403"/>
            <a:ext cx="784800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für EinsteigerInnen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B2E702-8F55-1D47-8A5F-987EEB51B1B1}"/>
              </a:ext>
            </a:extLst>
          </p:cNvPr>
          <p:cNvSpPr txBox="1"/>
          <p:nvPr userDrawn="1"/>
        </p:nvSpPr>
        <p:spPr>
          <a:xfrm>
            <a:off x="647999" y="4185139"/>
            <a:ext cx="5401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</a:p>
          <a:p>
            <a:r>
              <a: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Informationen, Tipps und Übungen</a:t>
            </a:r>
          </a:p>
        </p:txBody>
      </p:sp>
    </p:spTree>
    <p:extLst>
      <p:ext uri="{BB962C8B-B14F-4D97-AF65-F5344CB8AC3E}">
        <p14:creationId xmlns:p14="http://schemas.microsoft.com/office/powerpoint/2010/main" val="322936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5E1EE3-0DE7-034F-B5D5-67D673F04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9EE447-A84F-B948-BFC6-0396D89BD987}"/>
              </a:ext>
            </a:extLst>
          </p:cNvPr>
          <p:cNvSpPr txBox="1"/>
          <p:nvPr userDrawn="1"/>
        </p:nvSpPr>
        <p:spPr>
          <a:xfrm>
            <a:off x="667350" y="1297859"/>
            <a:ext cx="480921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DANKE FÜR IHRE </a:t>
            </a:r>
          </a:p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56305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8118245-E012-564C-B621-20BE45B8DE27}"/>
              </a:ext>
            </a:extLst>
          </p:cNvPr>
          <p:cNvSpPr txBox="1"/>
          <p:nvPr userDrawn="1"/>
        </p:nvSpPr>
        <p:spPr>
          <a:xfrm>
            <a:off x="648000" y="1326403"/>
            <a:ext cx="784800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Internetkriminalität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459761-0FF0-244D-B9DC-78EF87275B50}"/>
              </a:ext>
            </a:extLst>
          </p:cNvPr>
          <p:cNvSpPr txBox="1"/>
          <p:nvPr userDrawn="1"/>
        </p:nvSpPr>
        <p:spPr>
          <a:xfrm>
            <a:off x="648000" y="1916725"/>
            <a:ext cx="7848000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b="1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B2E702-8F55-1D47-8A5F-987EEB51B1B1}"/>
              </a:ext>
            </a:extLst>
          </p:cNvPr>
          <p:cNvSpPr txBox="1"/>
          <p:nvPr userDrawn="1"/>
        </p:nvSpPr>
        <p:spPr>
          <a:xfrm>
            <a:off x="647999" y="4185139"/>
            <a:ext cx="5401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</a:p>
          <a:p>
            <a:r>
              <a: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Informationen, Tipps und Übungen für den Unterricht</a:t>
            </a:r>
          </a:p>
        </p:txBody>
      </p:sp>
    </p:spTree>
    <p:extLst>
      <p:ext uri="{BB962C8B-B14F-4D97-AF65-F5344CB8AC3E}">
        <p14:creationId xmlns:p14="http://schemas.microsoft.com/office/powerpoint/2010/main" val="348777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2A7335-0484-334E-A616-FB4B12842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EA35C2-0FFE-3842-B0CC-53FEC7AAA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/>
          <a:lstStyle>
            <a:lvl1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434F07F-2DDA-E440-9E5B-20297C2B24B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id="{2EB27B96-18E5-4947-947F-DEA0CF78D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A210A1E7-B9FB-CC43-8F18-B0F39BEEB3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17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6F8F3-6156-D64A-9111-19362A119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F07B9BC-67AE-B647-A03B-671143879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6540568-66F7-1C4B-8220-363AF937E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CCC3AA8-DEEE-F24B-9B34-C26D0BF81B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BFF5E3D-B80E-E648-98A7-8426CA29DED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63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30DF2C-266D-3D41-9341-3FCCC6568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7F05E1-C59D-AB4E-B346-0D37382FE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728000"/>
            <a:ext cx="3636000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4519E93-CDF2-174B-B691-82890BB3BC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038" y="1728000"/>
            <a:ext cx="3636001" cy="2536026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537732-5FC7-504D-970B-66DEC4F49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9038" y="4325501"/>
            <a:ext cx="3636962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Abb</a:t>
            </a:r>
            <a:r>
              <a:rPr lang="de-DE" dirty="0"/>
              <a:t>: Name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1ADA513-AFD9-5549-B5F4-D0C62FB2F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C4F73A5-2901-E645-BE18-98312085989B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8">
            <a:extLst>
              <a:ext uri="{FF2B5EF4-FFF2-40B4-BE49-F238E27FC236}">
                <a16:creationId xmlns:a16="http://schemas.microsoft.com/office/drawing/2014/main" id="{FCCBC9C8-5D8C-FF4C-B47C-2F27E9739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2445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418" y="2767054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BF57D9-E8D9-ED46-96C9-669DBF4D89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4718" y="1701800"/>
            <a:ext cx="5021582" cy="739237"/>
          </a:xfrm>
        </p:spPr>
        <p:txBody>
          <a:bodyPr numCol="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 </a:t>
            </a:r>
            <a:r>
              <a:rPr lang="de-DE" dirty="0" err="1"/>
              <a:t>öklafjlasdkjflökadjsfö</a:t>
            </a:r>
            <a:r>
              <a:rPr lang="de-DE" dirty="0"/>
              <a:t> </a:t>
            </a:r>
            <a:r>
              <a:rPr lang="de-DE" dirty="0" err="1"/>
              <a:t>alöksdjflöaksdjf</a:t>
            </a:r>
            <a:r>
              <a:rPr lang="de-DE" dirty="0"/>
              <a:t> </a:t>
            </a:r>
            <a:r>
              <a:rPr lang="de-DE" dirty="0" err="1"/>
              <a:t>aölksdjflökagjölfkgj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18" y="2767054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670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B0D8-B386-0647-B04F-8016FF18E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337434"/>
            <a:ext cx="7848000" cy="886397"/>
          </a:xfrm>
        </p:spPr>
        <p:txBody>
          <a:bodyPr/>
          <a:lstStyle/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2 ZEILEN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6DDAC1-2750-AB4B-8648-A3A6EF665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728000"/>
            <a:ext cx="7848300" cy="27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D6B4F57-5E82-C741-B75F-9D16CF1064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B36CF42-30EA-5C42-B323-513A1992B329}"/>
              </a:ext>
            </a:extLst>
          </p:cNvPr>
          <p:cNvCxnSpPr/>
          <p:nvPr userDrawn="1"/>
        </p:nvCxnSpPr>
        <p:spPr>
          <a:xfrm>
            <a:off x="648000" y="1180816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4D092-2B00-8F40-A142-F67F5426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 TABELLE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B2802EE-2202-9040-8ABD-15D77FCD7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A872522-EFB2-4444-A23C-27F0067C8F7F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41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42DF18-C013-AB4B-9207-3003A875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143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5E1EE3-0DE7-034F-B5D5-67D673F04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9EE447-A84F-B948-BFC6-0396D89BD987}"/>
              </a:ext>
            </a:extLst>
          </p:cNvPr>
          <p:cNvSpPr txBox="1"/>
          <p:nvPr userDrawn="1"/>
        </p:nvSpPr>
        <p:spPr>
          <a:xfrm>
            <a:off x="667350" y="1297859"/>
            <a:ext cx="480921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DANKE FÜR IHRE </a:t>
            </a:r>
          </a:p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08143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2A7335-0484-334E-A616-FB4B12842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EA35C2-0FFE-3842-B0CC-53FEC7AAA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/>
          <a:lstStyle>
            <a:lvl1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434F07F-2DDA-E440-9E5B-20297C2B24B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id="{2EB27B96-18E5-4947-947F-DEA0CF78D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A210A1E7-B9FB-CC43-8F18-B0F39BEEB3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88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6F8F3-6156-D64A-9111-19362A119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F07B9BC-67AE-B647-A03B-671143879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6540568-66F7-1C4B-8220-363AF937E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CCC3AA8-DEEE-F24B-9B34-C26D0BF81B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BFF5E3D-B80E-E648-98A7-8426CA29DED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30DF2C-266D-3D41-9341-3FCCC6568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7F05E1-C59D-AB4E-B346-0D37382FE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728000"/>
            <a:ext cx="3636000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4519E93-CDF2-174B-B691-82890BB3BC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038" y="1728000"/>
            <a:ext cx="3636001" cy="2536026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537732-5FC7-504D-970B-66DEC4F49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9038" y="4325501"/>
            <a:ext cx="3636962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Abb</a:t>
            </a:r>
            <a:r>
              <a:rPr lang="de-DE" dirty="0"/>
              <a:t>: Name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1ADA513-AFD9-5549-B5F4-D0C62FB2F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C4F73A5-2901-E645-BE18-98312085989B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8">
            <a:extLst>
              <a:ext uri="{FF2B5EF4-FFF2-40B4-BE49-F238E27FC236}">
                <a16:creationId xmlns:a16="http://schemas.microsoft.com/office/drawing/2014/main" id="{FCCBC9C8-5D8C-FF4C-B47C-2F27E9739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946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418" y="2767054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BF57D9-E8D9-ED46-96C9-669DBF4D89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4718" y="1701800"/>
            <a:ext cx="5021582" cy="739237"/>
          </a:xfrm>
        </p:spPr>
        <p:txBody>
          <a:bodyPr numCol="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 </a:t>
            </a:r>
            <a:r>
              <a:rPr lang="de-DE" dirty="0" err="1"/>
              <a:t>öklafjlasdkjflökadjsfö</a:t>
            </a:r>
            <a:r>
              <a:rPr lang="de-DE" dirty="0"/>
              <a:t> </a:t>
            </a:r>
            <a:r>
              <a:rPr lang="de-DE" dirty="0" err="1"/>
              <a:t>alöksdjflöaksdjf</a:t>
            </a:r>
            <a:r>
              <a:rPr lang="de-DE" dirty="0"/>
              <a:t> </a:t>
            </a:r>
            <a:r>
              <a:rPr lang="de-DE" dirty="0" err="1"/>
              <a:t>aölksdjflökagjölfkgj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18" y="2767054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720" y="2058988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20" y="2058988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73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B0D8-B386-0647-B04F-8016FF18E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337434"/>
            <a:ext cx="7848000" cy="886397"/>
          </a:xfrm>
        </p:spPr>
        <p:txBody>
          <a:bodyPr/>
          <a:lstStyle/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2 ZEILEN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6DDAC1-2750-AB4B-8648-A3A6EF665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728000"/>
            <a:ext cx="7848300" cy="27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D6B4F57-5E82-C741-B75F-9D16CF1064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B36CF42-30EA-5C42-B323-513A1992B329}"/>
              </a:ext>
            </a:extLst>
          </p:cNvPr>
          <p:cNvCxnSpPr/>
          <p:nvPr userDrawn="1"/>
        </p:nvCxnSpPr>
        <p:spPr>
          <a:xfrm>
            <a:off x="648000" y="1180816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8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4D092-2B00-8F40-A142-F67F5426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 TABELLE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B2802EE-2202-9040-8ABD-15D77FCD7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A872522-EFB2-4444-A23C-27F0067C8F7F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9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42DF18-C013-AB4B-9207-3003A875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36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SPRECHEN STATT TIPPEN?!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13540"/>
            <a:ext cx="7848000" cy="2736000"/>
          </a:xfrm>
          <a:prstGeom prst="rect">
            <a:avLst/>
          </a:prstGeom>
        </p:spPr>
        <p:txBody>
          <a:bodyPr vert="horz" lIns="0" tIns="0" rIns="0" bIns="0" numCol="2" spcCol="576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Aufzählung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81EAD34-1925-AD4C-9268-FC514EAA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350" y="4775214"/>
            <a:ext cx="80364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27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3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ln>
            <a:noFill/>
          </a:ln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80975" indent="-1809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SPRECHEN STATT TIPPEN?!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13540"/>
            <a:ext cx="7848000" cy="2736000"/>
          </a:xfrm>
          <a:prstGeom prst="rect">
            <a:avLst/>
          </a:prstGeom>
        </p:spPr>
        <p:txBody>
          <a:bodyPr vert="horz" lIns="0" tIns="0" rIns="0" bIns="0" numCol="2" spcCol="576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Aufzählung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81EAD34-1925-AD4C-9268-FC514EAA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350" y="4775214"/>
            <a:ext cx="80364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5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ln>
            <a:noFill/>
          </a:ln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80975" indent="-1809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atchlist-internet.at/news/ausweiskopien-mit-wasserzeichen-versehe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watchlist-internet.at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95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Identitätsdiebstahl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9" y="1728000"/>
            <a:ext cx="5493856" cy="27360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Mit gestohlenen Ausweispapieren (Pass, Führerschein, etc.) können Kriminelle vorgeben eine andere Person zu sein, Konten eröffnen, Einkäufe tätigen und unter falschem </a:t>
            </a:r>
            <a:r>
              <a:rPr lang="de-AT" dirty="0">
                <a:ea typeface="Calibri" panose="020F0502020204030204" pitchFamily="34" charset="0"/>
              </a:rPr>
              <a:t>Namen </a:t>
            </a:r>
            <a:r>
              <a:rPr lang="de-AT" dirty="0">
                <a:effectLst/>
                <a:ea typeface="Calibri" panose="020F0502020204030204" pitchFamily="34" charset="0"/>
              </a:rPr>
              <a:t>Straftaten begehen.</a:t>
            </a:r>
            <a:endParaRPr lang="de-AT" dirty="0"/>
          </a:p>
          <a:p>
            <a:endParaRPr lang="de-AT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D49DB96-1D4D-47DE-9F8F-B6242A3B83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7356" y="2782420"/>
            <a:ext cx="2696933" cy="153888"/>
          </a:xfrm>
        </p:spPr>
        <p:txBody>
          <a:bodyPr/>
          <a:lstStyle/>
          <a:p>
            <a:pPr algn="ctr"/>
            <a:r>
              <a:rPr lang="de-DE" dirty="0"/>
              <a:t>Quelle: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10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4996D75-AA03-42F3-9D82-1DFBE3664548}"/>
              </a:ext>
            </a:extLst>
          </p:cNvPr>
          <p:cNvSpPr txBox="1">
            <a:spLocks/>
          </p:cNvSpPr>
          <p:nvPr/>
        </p:nvSpPr>
        <p:spPr>
          <a:xfrm>
            <a:off x="3321550" y="4489734"/>
            <a:ext cx="1104792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41D9F17B-A4D9-47F0-A1D1-280FE18CC9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6263235" y="879474"/>
            <a:ext cx="2565176" cy="1881048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126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Identitätsdiebstahl - Beispiele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8" y="1727999"/>
            <a:ext cx="3924302" cy="2736000"/>
          </a:xfrm>
        </p:spPr>
        <p:txBody>
          <a:bodyPr>
            <a:normAutofit/>
          </a:bodyPr>
          <a:lstStyle/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Betrügerische Marktforschungsinstitute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Betrügerische Stellenausschreibungen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69F9A4-F354-481D-BDDE-ECA7EBB5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05" y="879474"/>
            <a:ext cx="3624595" cy="370130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CF23FA6-FDEA-4DB7-82D3-0C27C28110D8}"/>
              </a:ext>
            </a:extLst>
          </p:cNvPr>
          <p:cNvSpPr/>
          <p:nvPr/>
        </p:nvSpPr>
        <p:spPr>
          <a:xfrm>
            <a:off x="4741933" y="3773917"/>
            <a:ext cx="3624595" cy="905705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718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Identitätsdiebstahl - Schutzmaßnahmen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8000" cy="2736000"/>
          </a:xfrm>
        </p:spPr>
        <p:txBody>
          <a:bodyPr>
            <a:normAutofit fontScale="92500" lnSpcReduction="10000"/>
          </a:bodyPr>
          <a:lstStyle/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ffectLst/>
                <a:ea typeface="Calibri" panose="020F0502020204030204" pitchFamily="34" charset="0"/>
              </a:rPr>
              <a:t>Fügen Sie  ein Wasserzeichen ein. </a:t>
            </a:r>
            <a:br>
              <a:rPr lang="de-AT" dirty="0">
                <a:effectLst/>
                <a:ea typeface="Calibri" panose="020F0502020204030204" pitchFamily="34" charset="0"/>
              </a:rPr>
            </a:br>
            <a:r>
              <a:rPr lang="de-AT" dirty="0">
                <a:effectLst/>
                <a:ea typeface="Calibri" panose="020F0502020204030204" pitchFamily="34" charset="0"/>
              </a:rPr>
              <a:t>Das Wasserzeichen soll darüber Auskunft geben, dass es sich um eine Kopie handelt, welchem Zweck die Kopie dient, für wen sie bestimmt ist und wann sie erstellt wurde.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ffectLst/>
                <a:ea typeface="Calibri" panose="020F0502020204030204" pitchFamily="34" charset="0"/>
              </a:rPr>
              <a:t>Schwärzen Sie nicht benötigte Informationen.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</a:pPr>
            <a:endParaRPr lang="de-AT" dirty="0">
              <a:ea typeface="Calibri" panose="020F0502020204030204" pitchFamily="34" charset="0"/>
            </a:endParaRP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AT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12</a:t>
            </a:fld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0DFE4AE-E5A1-423E-A0EE-17D88EA67140}"/>
              </a:ext>
            </a:extLst>
          </p:cNvPr>
          <p:cNvSpPr txBox="1">
            <a:spLocks/>
          </p:cNvSpPr>
          <p:nvPr/>
        </p:nvSpPr>
        <p:spPr>
          <a:xfrm>
            <a:off x="7338277" y="1844100"/>
            <a:ext cx="1097351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dirty="0"/>
              <a:t>Quelle: pixabay.com</a:t>
            </a:r>
          </a:p>
        </p:txBody>
      </p:sp>
      <p:pic>
        <p:nvPicPr>
          <p:cNvPr id="8" name="Bildplatzhalter 16">
            <a:extLst>
              <a:ext uri="{FF2B5EF4-FFF2-40B4-BE49-F238E27FC236}">
                <a16:creationId xmlns:a16="http://schemas.microsoft.com/office/drawing/2014/main" id="{A3017108-BD54-4A25-B52B-ACE0A227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7172072" y="798448"/>
            <a:ext cx="1429762" cy="10484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95A8671-4637-4F84-B6FC-436C76D6C03C}"/>
              </a:ext>
            </a:extLst>
          </p:cNvPr>
          <p:cNvSpPr txBox="1"/>
          <p:nvPr/>
        </p:nvSpPr>
        <p:spPr>
          <a:xfrm>
            <a:off x="0" y="472786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>
                <a:hlinkClick r:id="rId4"/>
              </a:rPr>
              <a:t>https://www.watchlist-internet.at/news/ausweiskopien-mit-wasserzeichen-versehen/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4253673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/>
              <a:t>Schadsoftware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Ransomware</a:t>
            </a:r>
          </a:p>
          <a:p>
            <a:pPr lvl="1" indent="0">
              <a:buNone/>
            </a:pPr>
            <a:r>
              <a:rPr lang="de-AT" dirty="0"/>
              <a:t>	verschlüsselt Systeme</a:t>
            </a:r>
          </a:p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Spyware</a:t>
            </a:r>
          </a:p>
          <a:p>
            <a:pPr>
              <a:buClr>
                <a:schemeClr val="accent2"/>
              </a:buClr>
            </a:pPr>
            <a:r>
              <a:rPr lang="de-AT" dirty="0"/>
              <a:t>  	spioniert Systeme aus</a:t>
            </a:r>
          </a:p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Viren</a:t>
            </a:r>
          </a:p>
          <a:p>
            <a:pPr>
              <a:buClr>
                <a:schemeClr val="accent2"/>
              </a:buClr>
            </a:pPr>
            <a:r>
              <a:rPr lang="de-AT" dirty="0"/>
              <a:t>  	zerstören Systeme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9" name="Bildplatzhalter 8" descr="Ein Bild, das Text, Elektronik, Computer, Anzeige enthält.&#10;&#10;Automatisch generierte Beschreibung">
            <a:extLst>
              <a:ext uri="{FF2B5EF4-FFF2-40B4-BE49-F238E27FC236}">
                <a16:creationId xmlns:a16="http://schemas.microsoft.com/office/drawing/2014/main" id="{226775D4-6214-4C27-A2BA-822CC0A65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770" r="3770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2EBD6B-04F4-4C85-989C-91C71D31DF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9038" y="4325501"/>
            <a:ext cx="3636962" cy="153888"/>
          </a:xfrm>
        </p:spPr>
        <p:txBody>
          <a:bodyPr/>
          <a:lstStyle/>
          <a:p>
            <a:r>
              <a:rPr lang="de-DE" dirty="0"/>
              <a:t>Quelle: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</p:spTree>
    <p:extLst>
      <p:ext uri="{BB962C8B-B14F-4D97-AF65-F5344CB8AC3E}">
        <p14:creationId xmlns:p14="http://schemas.microsoft.com/office/powerpoint/2010/main" val="29191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Schadsoftware - Schutzmaßnahmen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8000" cy="2736000"/>
          </a:xfrm>
        </p:spPr>
        <p:txBody>
          <a:bodyPr>
            <a:noAutofit/>
          </a:bodyPr>
          <a:lstStyle/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ffectLst/>
                <a:ea typeface="Calibri" panose="020F0502020204030204" pitchFamily="34" charset="0"/>
              </a:rPr>
              <a:t>Installieren Sie Programme nur von offiziellen Websites. </a:t>
            </a:r>
          </a:p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ffectLst/>
                <a:ea typeface="Calibri" panose="020F0502020204030204" pitchFamily="34" charset="0"/>
              </a:rPr>
              <a:t>Öffnen Sie keine Datei-Anhänge deren Herkunft unklar ist. </a:t>
            </a:r>
          </a:p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ffectLst/>
                <a:ea typeface="Calibri" panose="020F0502020204030204" pitchFamily="34" charset="0"/>
              </a:rPr>
              <a:t>Installieren Sie Updates.</a:t>
            </a:r>
          </a:p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ffectLst/>
                <a:ea typeface="Calibri" panose="020F0502020204030204" pitchFamily="34" charset="0"/>
              </a:rPr>
              <a:t>Trennen Sie Administrator- und Benutzerkonten. </a:t>
            </a:r>
          </a:p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ffectLst/>
                <a:ea typeface="Calibri" panose="020F0502020204030204" pitchFamily="34" charset="0"/>
              </a:rPr>
              <a:t>Aktivieren Sie Firewall- und Anti-Viren-Programme.</a:t>
            </a:r>
          </a:p>
          <a:p>
            <a:pPr marL="177800" lvl="0" indent="-177800">
              <a:lnSpc>
                <a:spcPct val="107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400" dirty="0">
                <a:ea typeface="Calibri" panose="020F0502020204030204" pitchFamily="34" charset="0"/>
              </a:rPr>
              <a:t>Führen Sie regelmäßig </a:t>
            </a:r>
            <a:r>
              <a:rPr lang="de-AT" sz="2400" dirty="0">
                <a:effectLst/>
                <a:ea typeface="Calibri" panose="020F0502020204030204" pitchFamily="34" charset="0"/>
              </a:rPr>
              <a:t>Backups durch.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14</a:t>
            </a:fld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0DFE4AE-E5A1-423E-A0EE-17D88EA67140}"/>
              </a:ext>
            </a:extLst>
          </p:cNvPr>
          <p:cNvSpPr txBox="1">
            <a:spLocks/>
          </p:cNvSpPr>
          <p:nvPr/>
        </p:nvSpPr>
        <p:spPr>
          <a:xfrm>
            <a:off x="7329873" y="1676303"/>
            <a:ext cx="1097351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dirty="0"/>
              <a:t>Quelle: pixabay.com</a:t>
            </a:r>
          </a:p>
        </p:txBody>
      </p:sp>
      <p:pic>
        <p:nvPicPr>
          <p:cNvPr id="9" name="Bildplatzhalter 8" descr="Ein Bild, das Text, Elektronik, Computer, Anzeige enthält.&#10;&#10;Automatisch generierte Beschreibung">
            <a:extLst>
              <a:ext uri="{FF2B5EF4-FFF2-40B4-BE49-F238E27FC236}">
                <a16:creationId xmlns:a16="http://schemas.microsoft.com/office/drawing/2014/main" id="{0E015299-008E-42BA-B680-124CAE38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0" r="3770"/>
          <a:stretch>
            <a:fillRect/>
          </a:stretch>
        </p:blipFill>
        <p:spPr>
          <a:xfrm>
            <a:off x="7261401" y="780632"/>
            <a:ext cx="1234297" cy="8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0E09798-D6ED-465D-9AF0-2816500B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7328" y="764448"/>
            <a:ext cx="1866731" cy="31112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Phishing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5251395" cy="2736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Phishing ist ein Begriff, der sich</a:t>
            </a:r>
            <a:br>
              <a:rPr lang="de-AT" dirty="0">
                <a:effectLst/>
                <a:ea typeface="Calibri" panose="020F0502020204030204" pitchFamily="34" charset="0"/>
              </a:rPr>
            </a:br>
            <a:r>
              <a:rPr lang="de-AT" dirty="0">
                <a:effectLst/>
                <a:ea typeface="Calibri" panose="020F0502020204030204" pitchFamily="34" charset="0"/>
              </a:rPr>
              <a:t>aus dem Englischen für „password harvesting“ (Passwort ernten) und „fishing“ (angeln, fischen) zusammensetzt. </a:t>
            </a:r>
            <a:endParaRPr lang="de-AT" dirty="0"/>
          </a:p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15</a:t>
            </a:fld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4996D75-AA03-42F3-9D82-1DFBE3664548}"/>
              </a:ext>
            </a:extLst>
          </p:cNvPr>
          <p:cNvSpPr txBox="1">
            <a:spLocks/>
          </p:cNvSpPr>
          <p:nvPr/>
        </p:nvSpPr>
        <p:spPr>
          <a:xfrm>
            <a:off x="6728297" y="3974508"/>
            <a:ext cx="1104792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41528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Phishing - Beispiel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4224098" cy="2736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In der Nachrichten wird aufgefordert auf einen 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Link</a:t>
            </a:r>
            <a:r>
              <a:rPr lang="de-AT" dirty="0">
                <a:effectLst/>
                <a:ea typeface="Calibri" panose="020F0502020204030204" pitchFamily="34" charset="0"/>
              </a:rPr>
              <a:t> zu klicken.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Dieser führt zu einer Phishing-Seite, die der Website des nachgeahmten Unternehmens ähnelt.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Die Opfer sollen sich dort einloggen und/oder ihre Kreditkartendaten eingeben.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B261FE-6C01-45A8-98A2-F433EC49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97" y="1015468"/>
            <a:ext cx="3624203" cy="344853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A0043AA-1A37-4BB6-9AEB-A4BEC69EC81A}"/>
              </a:ext>
            </a:extLst>
          </p:cNvPr>
          <p:cNvSpPr/>
          <p:nvPr/>
        </p:nvSpPr>
        <p:spPr>
          <a:xfrm>
            <a:off x="5607780" y="2646096"/>
            <a:ext cx="825388" cy="25085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0" name="Verbinder: gekrümmt 9">
            <a:extLst>
              <a:ext uri="{FF2B5EF4-FFF2-40B4-BE49-F238E27FC236}">
                <a16:creationId xmlns:a16="http://schemas.microsoft.com/office/drawing/2014/main" id="{AF044C0A-306E-42C5-AFB4-AB1AC2DDCF14}"/>
              </a:ext>
            </a:extLst>
          </p:cNvPr>
          <p:cNvCxnSpPr>
            <a:cxnSpLocks/>
            <a:stCxn id="12" idx="0"/>
            <a:endCxn id="8" idx="0"/>
          </p:cNvCxnSpPr>
          <p:nvPr/>
        </p:nvCxnSpPr>
        <p:spPr>
          <a:xfrm rot="16200000" flipH="1">
            <a:off x="3687047" y="312670"/>
            <a:ext cx="635548" cy="4031305"/>
          </a:xfrm>
          <a:prstGeom prst="curvedConnector3">
            <a:avLst>
              <a:gd name="adj1" fmla="val -35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86D91B-1D28-4C72-AFAE-A5D12504F72C}"/>
              </a:ext>
            </a:extLst>
          </p:cNvPr>
          <p:cNvSpPr/>
          <p:nvPr/>
        </p:nvSpPr>
        <p:spPr>
          <a:xfrm>
            <a:off x="1699327" y="2010548"/>
            <a:ext cx="579683" cy="311866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475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Phishing - Schutzmaßnahmen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8000" cy="2736000"/>
          </a:xfrm>
        </p:spPr>
        <p:txBody>
          <a:bodyPr>
            <a:noAutofit/>
          </a:bodyPr>
          <a:lstStyle/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ffectLst/>
                <a:ea typeface="Calibri" panose="020F0502020204030204" pitchFamily="34" charset="0"/>
              </a:rPr>
              <a:t>Überprüfen Sie die Absenderadresse.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ffectLst/>
                <a:ea typeface="Calibri" panose="020F0502020204030204" pitchFamily="34" charset="0"/>
              </a:rPr>
              <a:t>Hinterfragen Sie den Inhalt der Nachricht.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ffectLst/>
                <a:ea typeface="Calibri" panose="020F0502020204030204" pitchFamily="34" charset="0"/>
              </a:rPr>
              <a:t>Achten Sie auf Grammatik und Rechtschreibung.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ffectLst/>
                <a:ea typeface="Calibri" panose="020F0502020204030204" pitchFamily="34" charset="0"/>
              </a:rPr>
              <a:t>Kontaktieren Sie das Unternehmen direkt und fragen Sie nach.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a typeface="Calibri" panose="020F0502020204030204" pitchFamily="34" charset="0"/>
              </a:rPr>
              <a:t>Ü</a:t>
            </a:r>
            <a:r>
              <a:rPr lang="de-AT" sz="2200" dirty="0">
                <a:effectLst/>
                <a:ea typeface="Calibri" panose="020F0502020204030204" pitchFamily="34" charset="0"/>
              </a:rPr>
              <a:t>berprüfen Sie die Internetadresse auf Fehler. </a:t>
            </a:r>
            <a:r>
              <a:rPr lang="de-AT" sz="1600" i="1" dirty="0">
                <a:effectLst/>
                <a:ea typeface="Calibri" panose="020F0502020204030204" pitchFamily="34" charset="0"/>
              </a:rPr>
              <a:t>(bawagpks.at </a:t>
            </a:r>
            <a:r>
              <a:rPr lang="de-AT" sz="16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≠</a:t>
            </a:r>
            <a:r>
              <a:rPr lang="de-AT" sz="1600" i="1" dirty="0">
                <a:effectLst/>
                <a:ea typeface="Calibri" panose="020F0502020204030204" pitchFamily="34" charset="0"/>
              </a:rPr>
              <a:t> bawagpsk.at)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sz="2200" dirty="0">
                <a:effectLst/>
                <a:ea typeface="Calibri" panose="020F0502020204030204" pitchFamily="34" charset="0"/>
              </a:rPr>
              <a:t>Aktivieren Sie in Ihrem Browser den Schutz vor Phishing-Webseiten.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7831FCB-BF0E-4D22-84BF-6C4FE6CB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8649" y="756356"/>
            <a:ext cx="822859" cy="1371432"/>
          </a:xfrm>
          <a:prstGeom prst="rect">
            <a:avLst/>
          </a:prstGeom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0DFE4AE-E5A1-423E-A0EE-17D88EA67140}"/>
              </a:ext>
            </a:extLst>
          </p:cNvPr>
          <p:cNvSpPr txBox="1">
            <a:spLocks/>
          </p:cNvSpPr>
          <p:nvPr/>
        </p:nvSpPr>
        <p:spPr>
          <a:xfrm>
            <a:off x="7261402" y="2149686"/>
            <a:ext cx="1097351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466023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Schritt für Schritt Anleitungen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E01FA2-1CB5-4241-86E2-8598C28C7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9" y="1728000"/>
            <a:ext cx="4110117" cy="2736000"/>
          </a:xfrm>
        </p:spPr>
        <p:txBody>
          <a:bodyPr>
            <a:normAutofit/>
          </a:bodyPr>
          <a:lstStyle/>
          <a:p>
            <a:pPr lvl="1"/>
            <a:r>
              <a:rPr lang="de-DE" sz="2400" dirty="0"/>
              <a:t>Betrügerische Werbung melden</a:t>
            </a:r>
          </a:p>
          <a:p>
            <a:pPr lvl="1"/>
            <a:r>
              <a:rPr lang="de-DE" sz="2400" dirty="0"/>
              <a:t>Phishing-Schutz einschalten</a:t>
            </a:r>
          </a:p>
          <a:p>
            <a:pPr lvl="1"/>
            <a:r>
              <a:rPr lang="de-DE" sz="2400" dirty="0"/>
              <a:t>Dateien auf Viren überprüfen</a:t>
            </a:r>
          </a:p>
          <a:p>
            <a:pPr marL="0" lvl="1" indent="0">
              <a:buNone/>
            </a:pPr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81C21714-8651-4F72-9B38-0E8CE00BF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592" b="592"/>
          <a:stretch/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61E0FD-B3B8-8A4E-8BA1-F6BBF4FA9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Quelle: pixabay.com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18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 vor Internetkriminalität</a:t>
            </a:r>
          </a:p>
        </p:txBody>
      </p:sp>
    </p:spTree>
    <p:extLst>
      <p:ext uri="{BB962C8B-B14F-4D97-AF65-F5344CB8AC3E}">
        <p14:creationId xmlns:p14="http://schemas.microsoft.com/office/powerpoint/2010/main" val="130210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Facebook – Google - Instagram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19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DD4900CF-E9C8-479F-A33D-CAC81BABCE55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204187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E01FA2-1CB5-4241-86E2-8598C28C7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728000"/>
            <a:ext cx="3924000" cy="2736000"/>
          </a:xfrm>
        </p:spPr>
        <p:txBody>
          <a:bodyPr>
            <a:normAutofit/>
          </a:bodyPr>
          <a:lstStyle/>
          <a:p>
            <a:pPr lvl="1"/>
            <a:r>
              <a:rPr lang="de-DE" dirty="0"/>
              <a:t>Verkauf im Internet</a:t>
            </a:r>
          </a:p>
          <a:p>
            <a:pPr lvl="1"/>
            <a:r>
              <a:rPr lang="de-DE" dirty="0"/>
              <a:t>Schadsoftware</a:t>
            </a:r>
          </a:p>
          <a:p>
            <a:pPr lvl="1"/>
            <a:r>
              <a:rPr lang="de-DE" dirty="0"/>
              <a:t>Phishing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61E0FD-B3B8-8A4E-8BA1-F6BBF4FA9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9038" y="4325501"/>
            <a:ext cx="3636962" cy="153888"/>
          </a:xfrm>
        </p:spPr>
        <p:txBody>
          <a:bodyPr/>
          <a:lstStyle/>
          <a:p>
            <a:r>
              <a:rPr lang="de-DE" dirty="0"/>
              <a:t>Quelle: pixabay.com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6730B-340B-944F-97E7-D9AAB3BD5E3F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B0B628BC-067C-49AD-B752-F9D2DAAF6B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072" r="18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3340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Facebook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20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20DF93E-A689-4783-BD86-9D9E37B474C7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99432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9E338B2-4C19-44E9-9BA5-22FA827E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B9D4D2-5BD8-4C5F-8A36-70D81E38A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EBC8982-868F-47C4-8765-57225A6B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DF5204-03F6-4E77-8B73-8094446A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E9382F7-030D-4DC7-8E34-BE381952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199B47-8024-4CA7-9331-A593F1BD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89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E42CE4F-81B1-4F21-861F-6F5797D46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8D6B53-1EEF-4A21-8382-63777633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Google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25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B75A7FD-DF36-4E41-9B56-E4EDBE36A3AD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1213654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5E3529-1BEE-4E2E-BFA9-48C4F3416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DF3FAA-3F86-44FE-8AE7-0BD61B29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F45BA3-FAEF-4CF2-92E6-491DB49A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98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0A9C6A-EE35-4084-91BE-E3B75A37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/>
              <a:t>Verkauf im Internet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Abo-Fallen</a:t>
            </a:r>
          </a:p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Kleinanzeigenbetrug</a:t>
            </a:r>
          </a:p>
          <a:p>
            <a:pPr marL="177800" indent="-1778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Identitätsdiebstahl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D71995DD-ACE2-4757-98F9-0915EEE049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476" b="3476"/>
          <a:stretch/>
        </p:blipFill>
        <p:spPr/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73177DB3-F971-47EB-A73A-13E34CB673C2}"/>
              </a:ext>
            </a:extLst>
          </p:cNvPr>
          <p:cNvSpPr txBox="1">
            <a:spLocks/>
          </p:cNvSpPr>
          <p:nvPr/>
        </p:nvSpPr>
        <p:spPr>
          <a:xfrm>
            <a:off x="4859038" y="4325501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947704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Instagram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30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F972572-221D-4948-92E2-E442137128ED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92432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1FF45DE-5F31-4739-9DBB-DB6A0EF62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6" name="Grafik 5" descr="Ein Bild, das Uhr, Mobiltelefon enthält.&#10;&#10;Automatisch generierte Beschreibung">
            <a:extLst>
              <a:ext uri="{FF2B5EF4-FFF2-40B4-BE49-F238E27FC236}">
                <a16:creationId xmlns:a16="http://schemas.microsoft.com/office/drawing/2014/main" id="{C5CDB47C-6876-494E-B7D6-CF54D293A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D92CC0-3B94-4597-9A9C-CFFC0F51D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3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Chrome - Firefox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0BE37DC-BF1E-42AE-AA74-9A15407C8A30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4199045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Chrome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DCB78C1E-C32A-4B52-AC8E-80B5E4D948AC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624466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46A6C2-EAB1-4B1D-911B-0A21512B8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1EAD53-A9BD-4983-AF4C-596C62ABD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3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141124-6A27-4FF5-99C1-1EA9AF1A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1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36E74A-C8DD-4062-88CF-3CD21568A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/>
              <a:t>Abo-Fallen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9" y="1728000"/>
            <a:ext cx="5493856" cy="2736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Abo-Fallen sind vermeintlich kostenlose oder günstige Angebote, die aber zu hohen Rechnungen oder automatisierten Abbuchungen führen.</a:t>
            </a:r>
            <a:endParaRPr lang="de-AT" dirty="0"/>
          </a:p>
          <a:p>
            <a:endParaRPr lang="de-AT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D49DB96-1D4D-47DE-9F8F-B6242A3B83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7356" y="2782420"/>
            <a:ext cx="2696933" cy="153888"/>
          </a:xfrm>
        </p:spPr>
        <p:txBody>
          <a:bodyPr/>
          <a:lstStyle/>
          <a:p>
            <a:pPr algn="ctr"/>
            <a:r>
              <a:rPr lang="de-DE" dirty="0"/>
              <a:t>Quelle: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4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4996D75-AA03-42F3-9D82-1DFBE3664548}"/>
              </a:ext>
            </a:extLst>
          </p:cNvPr>
          <p:cNvSpPr txBox="1">
            <a:spLocks/>
          </p:cNvSpPr>
          <p:nvPr/>
        </p:nvSpPr>
        <p:spPr>
          <a:xfrm>
            <a:off x="3321550" y="4489734"/>
            <a:ext cx="1104792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41D9F17B-A4D9-47F0-A1D1-280FE18CC9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6263235" y="879474"/>
            <a:ext cx="2565176" cy="1881048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6504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7BB3AA-7C3B-4B21-B160-4B2750DB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64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Firefox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41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5C6F641-2AE2-4BF6-8374-1FA17106F8DA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1242912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AB172A-7BAD-48A5-8F77-B65A185F4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8BBCD6-36B2-420D-85F5-D53FE592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9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181E02-E972-47E1-B3D2-9088A0A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1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A2EFBB-7E00-4BB0-8733-6A7F95714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0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Dateien auf Viren überprüfen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Virustotal - https://www.virustotal.com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46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D62B7E-1033-4E50-B390-5ABF0F9E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1928812"/>
            <a:ext cx="52101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9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49AFEB2-D060-4882-BB1D-346A069C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45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81741C-A4F6-42D7-B9A1-405866B55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6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49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C1431C-F26D-4C8B-A5A4-D7CF6C45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Abo-Falle - Beispiel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4224098" cy="2736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/>
              <a:t>Lockmittel: Gutschein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/>
              <a:t>Dahinter versteckt sich eine Verlosung mit einem „Sonderangebot“ (Abo!)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5</a:t>
            </a:fld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A0043AA-1A37-4BB6-9AEB-A4BEC69EC81A}"/>
              </a:ext>
            </a:extLst>
          </p:cNvPr>
          <p:cNvSpPr/>
          <p:nvPr/>
        </p:nvSpPr>
        <p:spPr>
          <a:xfrm>
            <a:off x="5607780" y="2646096"/>
            <a:ext cx="825388" cy="25085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3" name="Bildplatzhalter 3" descr="Ein Bild, das Essen enthält.&#10;&#10;Automatisch generierte Beschreibung">
            <a:extLst>
              <a:ext uri="{FF2B5EF4-FFF2-40B4-BE49-F238E27FC236}">
                <a16:creationId xmlns:a16="http://schemas.microsoft.com/office/drawing/2014/main" id="{E6C1D50D-6AED-4123-98C3-346ABE0B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52" y="879474"/>
            <a:ext cx="3384100" cy="2519181"/>
          </a:xfrm>
          <a:prstGeom prst="rect">
            <a:avLst/>
          </a:prstGeom>
        </p:spPr>
      </p:pic>
      <p:pic>
        <p:nvPicPr>
          <p:cNvPr id="14" name="Bildplatzhalter 3" descr="Ein Bild, das Essen enthält.&#10;&#10;Automatisch generierte Beschreibung">
            <a:extLst>
              <a:ext uri="{FF2B5EF4-FFF2-40B4-BE49-F238E27FC236}">
                <a16:creationId xmlns:a16="http://schemas.microsoft.com/office/drawing/2014/main" id="{7D86883C-7BE7-4F47-8261-E591B6E19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91978"/>
          <a:stretch/>
        </p:blipFill>
        <p:spPr>
          <a:xfrm>
            <a:off x="546129" y="3999176"/>
            <a:ext cx="8051742" cy="464823"/>
          </a:xfrm>
          <a:prstGeom prst="rect">
            <a:avLst/>
          </a:prstGeom>
        </p:spPr>
      </p:pic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46E361F8-A998-4108-B86A-FB2968B027F5}"/>
              </a:ext>
            </a:extLst>
          </p:cNvPr>
          <p:cNvCxnSpPr>
            <a:cxnSpLocks/>
            <a:stCxn id="13" idx="0"/>
            <a:endCxn id="14" idx="3"/>
          </p:cNvCxnSpPr>
          <p:nvPr/>
        </p:nvCxnSpPr>
        <p:spPr>
          <a:xfrm rot="16200000" flipH="1">
            <a:off x="6009779" y="1643497"/>
            <a:ext cx="3352114" cy="1824069"/>
          </a:xfrm>
          <a:prstGeom prst="bentConnector4">
            <a:avLst>
              <a:gd name="adj1" fmla="val -6820"/>
              <a:gd name="adj2" fmla="val 11253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70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50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F9E654-05A5-4DE0-BAA5-4EA0B70C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3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51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8763B7-1442-4337-8B9A-C765C77A5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52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82C93C-6CCB-4014-8471-8D779667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3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53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C2587-D413-4625-ABC0-D1CAB7B67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73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974195-75F1-B742-A61C-45B828B6C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6730B-340B-944F-97E7-D9AAB3BD5E3F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6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Abo-Fallen - Schutzmaßnahmen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8000" cy="2736000"/>
          </a:xfrm>
        </p:spPr>
        <p:txBody>
          <a:bodyPr>
            <a:normAutofit fontScale="77500" lnSpcReduction="20000"/>
          </a:bodyPr>
          <a:lstStyle/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Seien Sie skeptisch bei unglaublich günstigen Angeboten.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ffectLst/>
                <a:ea typeface="Calibri" panose="020F0502020204030204" pitchFamily="34" charset="0"/>
              </a:rPr>
              <a:t>Achten Sie auf widersprüchliche oder unklare Beschreibung.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ffectLst/>
                <a:ea typeface="Calibri" panose="020F0502020204030204" pitchFamily="34" charset="0"/>
              </a:rPr>
              <a:t>Geben Sie keine persönlichen Daten (Name, Adresse, etc.) bekannt.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a typeface="Calibri" panose="020F0502020204030204" pitchFamily="34" charset="0"/>
              </a:rPr>
              <a:t>Kontrollieren Sie die Websites ausführlich (Impressum, AGB, etc.).</a:t>
            </a:r>
            <a:r>
              <a:rPr lang="de-AT" dirty="0">
                <a:effectLst/>
                <a:ea typeface="Calibri" panose="020F0502020204030204" pitchFamily="34" charset="0"/>
              </a:rPr>
              <a:t>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ffectLst/>
                <a:ea typeface="Calibri" panose="020F0502020204030204" pitchFamily="34" charset="0"/>
              </a:rPr>
              <a:t>Suchen Sie nach dem Angebot auf </a:t>
            </a:r>
            <a:r>
              <a:rPr lang="de-AT" dirty="0">
                <a:effectLst/>
                <a:ea typeface="Calibri" panose="020F0502020204030204" pitchFamily="34" charset="0"/>
                <a:hlinkClick r:id="rId2"/>
              </a:rPr>
              <a:t>www.watchlist-internet.at</a:t>
            </a:r>
            <a:r>
              <a:rPr lang="de-AT" dirty="0">
                <a:effectLst/>
                <a:ea typeface="Calibri" panose="020F0502020204030204" pitchFamily="34" charset="0"/>
              </a:rPr>
              <a:t>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>
                <a:ea typeface="Calibri" panose="020F0502020204030204" pitchFamily="34" charset="0"/>
              </a:rPr>
              <a:t>Handeln Sie nicht unüberlegt.</a:t>
            </a:r>
            <a:endParaRPr lang="de-AT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6</a:t>
            </a:fld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0DFE4AE-E5A1-423E-A0EE-17D88EA67140}"/>
              </a:ext>
            </a:extLst>
          </p:cNvPr>
          <p:cNvSpPr txBox="1">
            <a:spLocks/>
          </p:cNvSpPr>
          <p:nvPr/>
        </p:nvSpPr>
        <p:spPr>
          <a:xfrm>
            <a:off x="7338277" y="1870008"/>
            <a:ext cx="1097351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dirty="0"/>
              <a:t>Quelle: pixabay.com</a:t>
            </a:r>
          </a:p>
        </p:txBody>
      </p:sp>
      <p:pic>
        <p:nvPicPr>
          <p:cNvPr id="8" name="Bildplatzhalter 16">
            <a:extLst>
              <a:ext uri="{FF2B5EF4-FFF2-40B4-BE49-F238E27FC236}">
                <a16:creationId xmlns:a16="http://schemas.microsoft.com/office/drawing/2014/main" id="{A3017108-BD54-4A25-B52B-ACE0A227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7172072" y="798448"/>
            <a:ext cx="1429762" cy="10484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745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Kleinanzeigenbetrug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8" y="1728000"/>
            <a:ext cx="5801353" cy="2736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Kleinanzeigenportale wie Ebay, Willhaben, Shpock und Co. sind beliebt, um gebrauchte Ware entweder günstig zu kaufen oder verkaufen.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effectLst/>
                <a:ea typeface="Calibri" panose="020F0502020204030204" pitchFamily="34" charset="0"/>
              </a:rPr>
              <a:t>Kriminelle nutzen gezielt die Anonymität auf diesen Kleinanzeigenportalen.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D49DB96-1D4D-47DE-9F8F-B6242A3B83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7356" y="2782420"/>
            <a:ext cx="2696933" cy="153888"/>
          </a:xfrm>
        </p:spPr>
        <p:txBody>
          <a:bodyPr/>
          <a:lstStyle/>
          <a:p>
            <a:pPr algn="ctr"/>
            <a:r>
              <a:rPr lang="de-DE" dirty="0"/>
              <a:t>Quelle: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7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4996D75-AA03-42F3-9D82-1DFBE3664548}"/>
              </a:ext>
            </a:extLst>
          </p:cNvPr>
          <p:cNvSpPr txBox="1">
            <a:spLocks/>
          </p:cNvSpPr>
          <p:nvPr/>
        </p:nvSpPr>
        <p:spPr>
          <a:xfrm>
            <a:off x="3321550" y="4489734"/>
            <a:ext cx="1104792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41D9F17B-A4D9-47F0-A1D1-280FE18CC9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6263235" y="879474"/>
            <a:ext cx="2565176" cy="1881048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6308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Kleinanzeigenbetrug - Varianten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8" y="1727999"/>
            <a:ext cx="4709229" cy="2736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b="1" dirty="0"/>
              <a:t>Käuferinnen und Käufer werden Opfer durch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Vorkasse-Trick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Treuhandbetrug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Liquiditätsbetrug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b="1" dirty="0"/>
              <a:t>Verkäuferinnen und Verkäufer werden Opfer durch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Scheckbetrug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Trick mit der Track-ID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PayPal-Trick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8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9AAD8AE-36F6-458E-B524-277CED6C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29" y="1041902"/>
            <a:ext cx="3173371" cy="17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0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C674-54EB-4E9C-9E40-610D7EB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Internetkriminalität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B8901A-86E7-4E80-946C-2E1C22258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AT" dirty="0"/>
              <a:t>Kleinanzeigenbetrug - Schutzmaßnahmen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770D-9619-4F6E-859E-1B4B7CADB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8000" cy="2736000"/>
          </a:xfrm>
        </p:spPr>
        <p:txBody>
          <a:bodyPr>
            <a:normAutofit fontScale="85000" lnSpcReduction="20000"/>
          </a:bodyPr>
          <a:lstStyle/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Seien Sie skeptisch bei überhöhten Zahlungen.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Wickeln Sie den Kauf bzw. Verkauf persönlich ab und bezahlen Sie direkt bei der Übergabe der Ware und umgekehrt.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Tauschen Sie keine Ausweiskopien beim Kleinanzeigenverkauf aus.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AT" dirty="0"/>
              <a:t>Nutzen Sie die Kommunikationsmöglichkeiten der jeweiligen Kleinanzeigen-Plattform.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3BFB58-E8DB-4C52-9BF3-4AAFBB7FA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9</a:t>
            </a:fld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0DFE4AE-E5A1-423E-A0EE-17D88EA67140}"/>
              </a:ext>
            </a:extLst>
          </p:cNvPr>
          <p:cNvSpPr txBox="1">
            <a:spLocks/>
          </p:cNvSpPr>
          <p:nvPr/>
        </p:nvSpPr>
        <p:spPr>
          <a:xfrm>
            <a:off x="7338277" y="1846895"/>
            <a:ext cx="1097351" cy="1538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dirty="0"/>
              <a:t>Quelle: pixabay.com</a:t>
            </a:r>
          </a:p>
        </p:txBody>
      </p:sp>
      <p:pic>
        <p:nvPicPr>
          <p:cNvPr id="8" name="Bildplatzhalter 16">
            <a:extLst>
              <a:ext uri="{FF2B5EF4-FFF2-40B4-BE49-F238E27FC236}">
                <a16:creationId xmlns:a16="http://schemas.microsoft.com/office/drawing/2014/main" id="{A3017108-BD54-4A25-B52B-ACE0A2279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510" t="664" r="2376" b="664"/>
          <a:stretch/>
        </p:blipFill>
        <p:spPr>
          <a:xfrm>
            <a:off x="7172072" y="798448"/>
            <a:ext cx="1429762" cy="10484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71209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igitale SeniorInnen">
      <a:dk1>
        <a:srgbClr val="000000"/>
      </a:dk1>
      <a:lt1>
        <a:srgbClr val="FFFFFF"/>
      </a:lt1>
      <a:dk2>
        <a:srgbClr val="00AAAA"/>
      </a:dk2>
      <a:lt2>
        <a:srgbClr val="FFFFFF"/>
      </a:lt2>
      <a:accent1>
        <a:srgbClr val="00AAAA"/>
      </a:accent1>
      <a:accent2>
        <a:srgbClr val="EB9100"/>
      </a:accent2>
      <a:accent3>
        <a:srgbClr val="878787"/>
      </a:accent3>
      <a:accent4>
        <a:srgbClr val="00AAAA"/>
      </a:accent4>
      <a:accent5>
        <a:srgbClr val="EB9100"/>
      </a:accent5>
      <a:accent6>
        <a:srgbClr val="EB9100"/>
      </a:accent6>
      <a:hlink>
        <a:srgbClr val="00AAAA"/>
      </a:hlink>
      <a:folHlink>
        <a:srgbClr val="00AA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Digitale SeniorInnen">
      <a:dk1>
        <a:srgbClr val="000000"/>
      </a:dk1>
      <a:lt1>
        <a:srgbClr val="FFFFFF"/>
      </a:lt1>
      <a:dk2>
        <a:srgbClr val="00AAAA"/>
      </a:dk2>
      <a:lt2>
        <a:srgbClr val="FFFFFF"/>
      </a:lt2>
      <a:accent1>
        <a:srgbClr val="00AAAA"/>
      </a:accent1>
      <a:accent2>
        <a:srgbClr val="EB9100"/>
      </a:accent2>
      <a:accent3>
        <a:srgbClr val="878787"/>
      </a:accent3>
      <a:accent4>
        <a:srgbClr val="00AAAA"/>
      </a:accent4>
      <a:accent5>
        <a:srgbClr val="EB9100"/>
      </a:accent5>
      <a:accent6>
        <a:srgbClr val="EB9100"/>
      </a:accent6>
      <a:hlink>
        <a:srgbClr val="00AAAA"/>
      </a:hlink>
      <a:folHlink>
        <a:srgbClr val="00AA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1009</Words>
  <Application>Microsoft Office PowerPoint</Application>
  <PresentationFormat>Bildschirmpräsentation (16:9)</PresentationFormat>
  <Paragraphs>242</Paragraphs>
  <Slides>54</Slides>
  <Notes>41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Office</vt:lpstr>
      <vt:lpstr>1_Office</vt:lpstr>
      <vt:lpstr>PowerPoint-Präsentation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Internetkriminalität</vt:lpstr>
      <vt:lpstr>Schutz vor Internetkriminalität</vt:lpstr>
      <vt:lpstr>Betrügerische Werbung melden</vt:lpstr>
      <vt:lpstr>Betrügerische Werbung melden</vt:lpstr>
      <vt:lpstr>PowerPoint-Präsentation</vt:lpstr>
      <vt:lpstr>PowerPoint-Präsentation</vt:lpstr>
      <vt:lpstr>PowerPoint-Präsentation</vt:lpstr>
      <vt:lpstr>PowerPoint-Präsentation</vt:lpstr>
      <vt:lpstr>Betrügerische Werbung melden</vt:lpstr>
      <vt:lpstr>PowerPoint-Präsentation</vt:lpstr>
      <vt:lpstr>PowerPoint-Präsentation</vt:lpstr>
      <vt:lpstr>PowerPoint-Präsentation</vt:lpstr>
      <vt:lpstr>PowerPoint-Präsentation</vt:lpstr>
      <vt:lpstr>Betrügerische Werbung melden</vt:lpstr>
      <vt:lpstr>PowerPoint-Präsentation</vt:lpstr>
      <vt:lpstr>PowerPoint-Präsentation</vt:lpstr>
      <vt:lpstr>PowerPoint-Präsentation</vt:lpstr>
      <vt:lpstr>Phishing-Schutz einschalten</vt:lpstr>
      <vt:lpstr>Phishing-Schutz einschalten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Phishing-Schutz einschalten</vt:lpstr>
      <vt:lpstr>PowerPoint-Präsentation</vt:lpstr>
      <vt:lpstr>PowerPoint-Präsentation</vt:lpstr>
      <vt:lpstr>PowerPoint-Präsentation</vt:lpstr>
      <vt:lpstr>PowerPoint-Präsentation</vt:lpstr>
      <vt:lpstr>Dateien auf Viren überprüfen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 Zeilinger</dc:creator>
  <cp:lastModifiedBy>Edith Simöl</cp:lastModifiedBy>
  <cp:revision>283</cp:revision>
  <cp:lastPrinted>2020-02-12T15:56:25Z</cp:lastPrinted>
  <dcterms:created xsi:type="dcterms:W3CDTF">2020-02-11T16:06:04Z</dcterms:created>
  <dcterms:modified xsi:type="dcterms:W3CDTF">2023-07-17T08:04:40Z</dcterms:modified>
</cp:coreProperties>
</file>