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58" r:id="rId3"/>
    <p:sldId id="259" r:id="rId4"/>
    <p:sldId id="265" r:id="rId5"/>
    <p:sldId id="485" r:id="rId6"/>
    <p:sldId id="475" r:id="rId7"/>
    <p:sldId id="486" r:id="rId8"/>
    <p:sldId id="479" r:id="rId9"/>
    <p:sldId id="487" r:id="rId10"/>
    <p:sldId id="480" r:id="rId11"/>
    <p:sldId id="481" r:id="rId12"/>
    <p:sldId id="482" r:id="rId13"/>
    <p:sldId id="483" r:id="rId14"/>
    <p:sldId id="484" r:id="rId15"/>
    <p:sldId id="264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4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9F9"/>
    <a:srgbClr val="F9F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35"/>
    <p:restoredTop sz="94674"/>
  </p:normalViewPr>
  <p:slideViewPr>
    <p:cSldViewPr snapToGrid="0" snapToObjects="1" showGuides="1">
      <p:cViewPr>
        <p:scale>
          <a:sx n="100" d="100"/>
          <a:sy n="100" d="100"/>
        </p:scale>
        <p:origin x="1980" y="942"/>
      </p:cViewPr>
      <p:guideLst>
        <p:guide orient="horz" pos="264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B2E2B-D8D2-0F4C-920B-DF9A95081F49}" type="datetimeFigureOut">
              <a:rPr lang="de-DE" smtClean="0"/>
              <a:t>12.07.2023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BB02F-75D1-8C4A-81C0-28E0FD9E7E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4068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BB02F-75D1-8C4A-81C0-28E0FD9E7ED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28872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BB02F-75D1-8C4A-81C0-28E0FD9E7EDF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19457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9B40C-0FDA-F24D-9FE0-1B3F8F06B9E1}" type="slidenum">
              <a:rPr lang="de-DE" smtClean="0"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3155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9B40C-0FDA-F24D-9FE0-1B3F8F06B9E1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1907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/>
              <a:t>https://padlet.com/oiat/fragen_ideen_austausch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9B40C-0FDA-F24D-9FE0-1B3F8F06B9E1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7056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/>
              <a:t>https://padlet.com/oiat/fragen_ideen_austausch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9B40C-0FDA-F24D-9FE0-1B3F8F06B9E1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0580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/>
              <a:t>https://padlet.com/oiat/fragen_ideen_austausch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9B40C-0FDA-F24D-9FE0-1B3F8F06B9E1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0217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/>
              <a:t>https://padlet.com/oiat/fragen_ideen_austausch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9B40C-0FDA-F24D-9FE0-1B3F8F06B9E1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1058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/>
              <a:t>https://padlet.com/oiat/fragen_ideen_austausch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9B40C-0FDA-F24D-9FE0-1B3F8F06B9E1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9664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/>
              <a:t>https://padlet.com/oiat/fragen_ideen_austausch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9B40C-0FDA-F24D-9FE0-1B3F8F06B9E1}" type="slidenum">
              <a:rPr lang="de-DE" smtClean="0"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9135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/>
              <a:t>https://padlet.com/oiat/fragen_ideen_austausch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9B40C-0FDA-F24D-9FE0-1B3F8F06B9E1}" type="slidenum">
              <a:rPr lang="de-DE" smtClean="0"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8697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>
            <a:extLst>
              <a:ext uri="{FF2B5EF4-FFF2-40B4-BE49-F238E27FC236}">
                <a16:creationId xmlns:a16="http://schemas.microsoft.com/office/drawing/2014/main" id="{28118245-E012-564C-B621-20BE45B8DE27}"/>
              </a:ext>
            </a:extLst>
          </p:cNvPr>
          <p:cNvSpPr txBox="1"/>
          <p:nvPr userDrawn="1"/>
        </p:nvSpPr>
        <p:spPr>
          <a:xfrm>
            <a:off x="648000" y="1326403"/>
            <a:ext cx="7848000" cy="6001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39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Online mit Gruppen arbeiten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7459761-0FF0-244D-B9DC-78EF87275B50}"/>
              </a:ext>
            </a:extLst>
          </p:cNvPr>
          <p:cNvSpPr txBox="1"/>
          <p:nvPr userDrawn="1"/>
        </p:nvSpPr>
        <p:spPr>
          <a:xfrm>
            <a:off x="648000" y="1916725"/>
            <a:ext cx="7848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2800" dirty="0" err="1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Padlet</a:t>
            </a:r>
            <a:r>
              <a:rPr lang="de-AT" sz="280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für </a:t>
            </a:r>
            <a:r>
              <a:rPr lang="de-AT" sz="2800" dirty="0" err="1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EinsteigerInnen</a:t>
            </a:r>
            <a:endParaRPr lang="de-AT" sz="2800" dirty="0">
              <a:solidFill>
                <a:schemeClr val="accent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FB2E702-8F55-1D47-8A5F-987EEB51B1B1}"/>
              </a:ext>
            </a:extLst>
          </p:cNvPr>
          <p:cNvSpPr txBox="1"/>
          <p:nvPr userDrawn="1"/>
        </p:nvSpPr>
        <p:spPr>
          <a:xfrm>
            <a:off x="647999" y="4185139"/>
            <a:ext cx="5401109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900" b="0" i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Workshop</a:t>
            </a:r>
          </a:p>
          <a:p>
            <a:r>
              <a:rPr lang="de-DE" sz="1400" b="0" i="0" dirty="0">
                <a:latin typeface="Calibri Light" panose="020F0302020204030204" pitchFamily="34" charset="0"/>
                <a:cs typeface="Calibri Light" panose="020F0302020204030204" pitchFamily="34" charset="0"/>
              </a:rPr>
              <a:t>Informationen, Tipps und Übungen für den Unterricht</a:t>
            </a:r>
          </a:p>
        </p:txBody>
      </p:sp>
    </p:spTree>
    <p:extLst>
      <p:ext uri="{BB962C8B-B14F-4D97-AF65-F5344CB8AC3E}">
        <p14:creationId xmlns:p14="http://schemas.microsoft.com/office/powerpoint/2010/main" val="3229362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F2A7335-0484-334E-A616-FB4B12842C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8000" y="879474"/>
            <a:ext cx="7848000" cy="346249"/>
          </a:xfrm>
        </p:spPr>
        <p:txBody>
          <a:bodyPr wrap="square" numCol="1">
            <a:spAutoFit/>
          </a:bodyPr>
          <a:lstStyle>
            <a:lvl1pPr>
              <a:defRPr sz="25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ERFAHRUNGSBERICHTE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3EA35C2-0FFE-3842-B0CC-53FEC7AAA5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7699" y="1727999"/>
            <a:ext cx="7847999" cy="2736000"/>
          </a:xfrm>
        </p:spPr>
        <p:txBody>
          <a:bodyPr/>
          <a:lstStyle>
            <a:lvl1pPr latinLnBrk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A434F07F-2DDA-E440-9E5B-20297C2B24B3}"/>
              </a:ext>
            </a:extLst>
          </p:cNvPr>
          <p:cNvCxnSpPr/>
          <p:nvPr userDrawn="1"/>
        </p:nvCxnSpPr>
        <p:spPr>
          <a:xfrm>
            <a:off x="648000" y="743282"/>
            <a:ext cx="7848000" cy="0"/>
          </a:xfrm>
          <a:prstGeom prst="line">
            <a:avLst/>
          </a:prstGeom>
          <a:ln w="15875">
            <a:solidFill>
              <a:schemeClr val="accent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el 9">
            <a:extLst>
              <a:ext uri="{FF2B5EF4-FFF2-40B4-BE49-F238E27FC236}">
                <a16:creationId xmlns:a16="http://schemas.microsoft.com/office/drawing/2014/main" id="{2EB27B96-18E5-4947-947F-DEA0CF78DE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29" name="Foliennummernplatzhalter 28">
            <a:extLst>
              <a:ext uri="{FF2B5EF4-FFF2-40B4-BE49-F238E27FC236}">
                <a16:creationId xmlns:a16="http://schemas.microsoft.com/office/drawing/2014/main" id="{A210A1E7-B9FB-CC43-8F18-B0F39BEEB39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888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D6F8F3-6156-D64A-9111-19362A1197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BF07B9BC-67AE-B647-A03B-671143879A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8000" y="879474"/>
            <a:ext cx="7848000" cy="346249"/>
          </a:xfrm>
        </p:spPr>
        <p:txBody>
          <a:bodyPr wrap="square" numCol="1">
            <a:spAutoFit/>
          </a:bodyPr>
          <a:lstStyle>
            <a:lvl1pPr>
              <a:defRPr sz="25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ERFAHRUNGSBERICHTE</a:t>
            </a:r>
          </a:p>
        </p:txBody>
      </p:sp>
      <p:sp>
        <p:nvSpPr>
          <p:cNvPr id="5" name="Textplatzhalter 7">
            <a:extLst>
              <a:ext uri="{FF2B5EF4-FFF2-40B4-BE49-F238E27FC236}">
                <a16:creationId xmlns:a16="http://schemas.microsoft.com/office/drawing/2014/main" id="{B6540568-66F7-1C4B-8220-363AF937E2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7699" y="1727999"/>
            <a:ext cx="7847999" cy="2736000"/>
          </a:xfrm>
        </p:spPr>
        <p:txBody>
          <a:bodyPr numCol="1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DCCC3AA8-DEEE-F24B-9B34-C26D0BF81B6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t>‹Nr.›</a:t>
            </a:fld>
            <a:endParaRPr lang="de-DE"/>
          </a:p>
        </p:txBody>
      </p: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ABFF5E3D-B80E-E648-98A7-8426CA29DED3}"/>
              </a:ext>
            </a:extLst>
          </p:cNvPr>
          <p:cNvCxnSpPr/>
          <p:nvPr userDrawn="1"/>
        </p:nvCxnSpPr>
        <p:spPr>
          <a:xfrm>
            <a:off x="648000" y="743282"/>
            <a:ext cx="7848000" cy="0"/>
          </a:xfrm>
          <a:prstGeom prst="line">
            <a:avLst/>
          </a:prstGeom>
          <a:ln w="15875">
            <a:solidFill>
              <a:schemeClr val="accent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05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 Spalte 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5">
            <a:extLst>
              <a:ext uri="{FF2B5EF4-FFF2-40B4-BE49-F238E27FC236}">
                <a16:creationId xmlns:a16="http://schemas.microsoft.com/office/drawing/2014/main" id="{3830DF2C-266D-3D41-9341-3FCCC6568C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8000" y="879474"/>
            <a:ext cx="7848000" cy="346249"/>
          </a:xfrm>
        </p:spPr>
        <p:txBody>
          <a:bodyPr wrap="square" numCol="1">
            <a:spAutoFit/>
          </a:bodyPr>
          <a:lstStyle>
            <a:lvl1pPr>
              <a:defRPr sz="25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ERFAHRUNGSBERICHTE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07F05E1-C59D-AB4E-B346-0D37382FE3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8000" y="1728000"/>
            <a:ext cx="3636000" cy="2736000"/>
          </a:xfrm>
        </p:spPr>
        <p:txBody>
          <a:bodyPr numCol="1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4519E93-CDF2-174B-B691-82890BB3BC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59038" y="1728000"/>
            <a:ext cx="3636001" cy="2536026"/>
          </a:xfrm>
          <a:ln w="3175">
            <a:solidFill>
              <a:schemeClr val="accent3"/>
            </a:solidFill>
          </a:ln>
        </p:spPr>
        <p:txBody>
          <a:bodyPr numCol="1"/>
          <a:lstStyle/>
          <a:p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FA537732-5FC7-504D-970B-66DEC4F49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59038" y="4325501"/>
            <a:ext cx="3636962" cy="138499"/>
          </a:xfrm>
        </p:spPr>
        <p:txBody>
          <a:bodyPr numCol="1">
            <a:spAutoFit/>
          </a:bodyPr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de-DE" dirty="0" err="1"/>
              <a:t>Abb</a:t>
            </a:r>
            <a:r>
              <a:rPr lang="de-DE" dirty="0"/>
              <a:t>: Name</a:t>
            </a:r>
          </a:p>
        </p:txBody>
      </p:sp>
      <p:sp>
        <p:nvSpPr>
          <p:cNvPr id="17" name="Foliennummernplatzhalter 16">
            <a:extLst>
              <a:ext uri="{FF2B5EF4-FFF2-40B4-BE49-F238E27FC236}">
                <a16:creationId xmlns:a16="http://schemas.microsoft.com/office/drawing/2014/main" id="{11ADA513-AFD9-5549-B5F4-D0C62FB2F28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t>‹Nr.›</a:t>
            </a:fld>
            <a:endParaRPr lang="de-DE"/>
          </a:p>
        </p:txBody>
      </p:sp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id="{9C4F73A5-2901-E645-BE18-98312085989B}"/>
              </a:ext>
            </a:extLst>
          </p:cNvPr>
          <p:cNvCxnSpPr/>
          <p:nvPr userDrawn="1"/>
        </p:nvCxnSpPr>
        <p:spPr>
          <a:xfrm>
            <a:off x="648000" y="743282"/>
            <a:ext cx="7848000" cy="0"/>
          </a:xfrm>
          <a:prstGeom prst="line">
            <a:avLst/>
          </a:prstGeom>
          <a:ln w="15875">
            <a:solidFill>
              <a:schemeClr val="accent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el 18">
            <a:extLst>
              <a:ext uri="{FF2B5EF4-FFF2-40B4-BE49-F238E27FC236}">
                <a16:creationId xmlns:a16="http://schemas.microsoft.com/office/drawing/2014/main" id="{FCCBC9C8-5D8C-FF4C-B47C-2F27E97399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09469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 Spalte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>
            <a:extLst>
              <a:ext uri="{FF2B5EF4-FFF2-40B4-BE49-F238E27FC236}">
                <a16:creationId xmlns:a16="http://schemas.microsoft.com/office/drawing/2014/main" id="{11F7B472-D0CD-4449-B4FF-9B494E4C2B6C}"/>
              </a:ext>
            </a:extLst>
          </p:cNvPr>
          <p:cNvSpPr/>
          <p:nvPr userDrawn="1"/>
        </p:nvSpPr>
        <p:spPr>
          <a:xfrm>
            <a:off x="3474418" y="2767054"/>
            <a:ext cx="5021582" cy="1722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9572D3A-3A2E-EA48-B304-10A55364C0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4720" y="337434"/>
            <a:ext cx="5021280" cy="443198"/>
          </a:xfrm>
        </p:spPr>
        <p:txBody>
          <a:bodyPr/>
          <a:lstStyle/>
          <a:p>
            <a:r>
              <a:rPr lang="de-DE" dirty="0"/>
              <a:t>MASTERTITEL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F1B233F-95EE-E645-91D0-317A42A68E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74718" y="879474"/>
            <a:ext cx="5021281" cy="346249"/>
          </a:xfrm>
        </p:spPr>
        <p:txBody>
          <a:bodyPr wrap="square" numCol="1">
            <a:spAutoFit/>
          </a:bodyPr>
          <a:lstStyle>
            <a:lvl1pPr>
              <a:defRPr sz="25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ERFAHRUNGSBERICHTE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DABF57D9-E8D9-ED46-96C9-669DBF4D89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74718" y="1701800"/>
            <a:ext cx="5021582" cy="739237"/>
          </a:xfrm>
        </p:spPr>
        <p:txBody>
          <a:bodyPr numCol="1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/>
            </a:lvl1pPr>
            <a:lvl2pPr marL="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/>
              <a:t>Mastertextformat bearbeite </a:t>
            </a:r>
            <a:r>
              <a:rPr lang="de-DE" dirty="0" err="1"/>
              <a:t>öklafjlasdkjflökadjsfö</a:t>
            </a:r>
            <a:r>
              <a:rPr lang="de-DE" dirty="0"/>
              <a:t> </a:t>
            </a:r>
            <a:r>
              <a:rPr lang="de-DE" dirty="0" err="1"/>
              <a:t>alöksdjflöaksdjf</a:t>
            </a:r>
            <a:r>
              <a:rPr lang="de-DE" dirty="0"/>
              <a:t> </a:t>
            </a:r>
            <a:r>
              <a:rPr lang="de-DE" dirty="0" err="1"/>
              <a:t>aölksdjflökagjölfkgj</a:t>
            </a:r>
            <a:endParaRPr lang="de-DE" dirty="0"/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F4690DA7-09A6-2044-8A31-E7FFA584AB2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700" y="360000"/>
            <a:ext cx="2232000" cy="1620000"/>
          </a:xfrm>
          <a:ln w="3175">
            <a:solidFill>
              <a:schemeClr val="accent3"/>
            </a:solidFill>
          </a:ln>
        </p:spPr>
        <p:txBody>
          <a:bodyPr numCol="1"/>
          <a:lstStyle/>
          <a:p>
            <a:endParaRPr lang="de-DE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67F70852-7F91-DE49-8E73-B538A16AE6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6138" y="2058988"/>
            <a:ext cx="2232000" cy="138499"/>
          </a:xfrm>
        </p:spPr>
        <p:txBody>
          <a:bodyPr wrap="square" numCol="1">
            <a:spAutoFit/>
          </a:bodyPr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de-DE" dirty="0"/>
              <a:t>Abb.: Name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C8EECFB1-F2BD-BD4C-846C-C455117D87B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8000" y="2441037"/>
            <a:ext cx="2232000" cy="1843172"/>
          </a:xfrm>
          <a:ln w="3175">
            <a:solidFill>
              <a:schemeClr val="accent3"/>
            </a:solidFill>
          </a:ln>
        </p:spPr>
        <p:txBody>
          <a:bodyPr numCol="1"/>
          <a:lstStyle/>
          <a:p>
            <a:endParaRPr lang="de-DE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FCCDE675-022F-384B-A7A8-24341190E3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6114" y="4350884"/>
            <a:ext cx="2232024" cy="138499"/>
          </a:xfrm>
        </p:spPr>
        <p:txBody>
          <a:bodyPr numCol="1">
            <a:spAutoFit/>
          </a:bodyPr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de-DE" dirty="0"/>
              <a:t>Abb.: Name</a:t>
            </a:r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C563AD09-8910-A040-971A-246C45AEFFD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74718" y="2767054"/>
            <a:ext cx="5021281" cy="1722329"/>
          </a:xfrm>
        </p:spPr>
        <p:txBody>
          <a:bodyPr lIns="180000" tIns="144000" rIns="180000" bIns="180000" numCol="1" anchor="ctr" anchorCtr="0"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defRPr sz="1400"/>
            </a:lvl1pPr>
            <a:lvl2pPr>
              <a:spcBef>
                <a:spcPts val="0"/>
              </a:spcBef>
              <a:spcAft>
                <a:spcPts val="600"/>
              </a:spcAft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1"/>
            <a:r>
              <a:rPr lang="de-DE" dirty="0" err="1"/>
              <a:t>aölsdkjfalödj</a:t>
            </a:r>
            <a:endParaRPr lang="de-DE" dirty="0"/>
          </a:p>
        </p:txBody>
      </p:sp>
      <p:sp>
        <p:nvSpPr>
          <p:cNvPr id="29" name="Foliennummernplatzhalter 28">
            <a:extLst>
              <a:ext uri="{FF2B5EF4-FFF2-40B4-BE49-F238E27FC236}">
                <a16:creationId xmlns:a16="http://schemas.microsoft.com/office/drawing/2014/main" id="{2A9C4C7B-ECEC-3F46-9863-C46023432F3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t>‹Nr.›</a:t>
            </a:fld>
            <a:endParaRPr lang="de-DE"/>
          </a:p>
        </p:txBody>
      </p:sp>
      <p:cxnSp>
        <p:nvCxnSpPr>
          <p:cNvPr id="30" name="Gerade Verbindung 29">
            <a:extLst>
              <a:ext uri="{FF2B5EF4-FFF2-40B4-BE49-F238E27FC236}">
                <a16:creationId xmlns:a16="http://schemas.microsoft.com/office/drawing/2014/main" id="{CBF8D72A-7035-0548-B47F-47E66A10EF2E}"/>
              </a:ext>
            </a:extLst>
          </p:cNvPr>
          <p:cNvCxnSpPr>
            <a:cxnSpLocks/>
          </p:cNvCxnSpPr>
          <p:nvPr userDrawn="1"/>
        </p:nvCxnSpPr>
        <p:spPr>
          <a:xfrm>
            <a:off x="3474418" y="743282"/>
            <a:ext cx="5021582" cy="0"/>
          </a:xfrm>
          <a:prstGeom prst="line">
            <a:avLst/>
          </a:prstGeom>
          <a:ln w="15875">
            <a:solidFill>
              <a:schemeClr val="accent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01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2 Zei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0FB0D8-B386-0647-B04F-8016FF18E5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337434"/>
            <a:ext cx="7848000" cy="886397"/>
          </a:xfrm>
        </p:spPr>
        <p:txBody>
          <a:bodyPr/>
          <a:lstStyle/>
          <a:p>
            <a:r>
              <a:rPr lang="de-DE" dirty="0"/>
              <a:t>MASTERTITEL</a:t>
            </a:r>
            <a:br>
              <a:rPr lang="de-DE" dirty="0"/>
            </a:br>
            <a:r>
              <a:rPr lang="de-DE" dirty="0"/>
              <a:t>2 ZEILEN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76DDAC1-2750-AB4B-8648-A3A6EF665E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8000" y="1728000"/>
            <a:ext cx="7848300" cy="2736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0D6B4F57-5E82-C741-B75F-9D16CF10647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t>‹Nr.›</a:t>
            </a:fld>
            <a:endParaRPr lang="de-DE"/>
          </a:p>
        </p:txBody>
      </p: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2B36CF42-30EA-5C42-B323-513A1992B329}"/>
              </a:ext>
            </a:extLst>
          </p:cNvPr>
          <p:cNvCxnSpPr/>
          <p:nvPr userDrawn="1"/>
        </p:nvCxnSpPr>
        <p:spPr>
          <a:xfrm>
            <a:off x="648000" y="1180816"/>
            <a:ext cx="7848000" cy="0"/>
          </a:xfrm>
          <a:prstGeom prst="line">
            <a:avLst/>
          </a:prstGeom>
          <a:ln w="15875">
            <a:solidFill>
              <a:schemeClr val="accent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801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94D092-2B00-8F40-A142-F67F542659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MASTER TABELLE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BB2802EE-2202-9040-8ABD-15D77FCD78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t>‹Nr.›</a:t>
            </a:fld>
            <a:endParaRPr lang="de-DE"/>
          </a:p>
        </p:txBody>
      </p: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1A872522-EFB2-4444-A23C-27F0067C8F7F}"/>
              </a:ext>
            </a:extLst>
          </p:cNvPr>
          <p:cNvCxnSpPr/>
          <p:nvPr userDrawn="1"/>
        </p:nvCxnSpPr>
        <p:spPr>
          <a:xfrm>
            <a:off x="648000" y="743282"/>
            <a:ext cx="7848000" cy="0"/>
          </a:xfrm>
          <a:prstGeom prst="line">
            <a:avLst/>
          </a:prstGeom>
          <a:ln w="15875">
            <a:solidFill>
              <a:schemeClr val="accent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998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742DF18-C013-AB4B-9207-3003A87544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4363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C5E1EE3-0DE7-034F-B5D5-67D673F04E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39EE447-A84F-B948-BFC6-0396D89BD987}"/>
              </a:ext>
            </a:extLst>
          </p:cNvPr>
          <p:cNvSpPr txBox="1"/>
          <p:nvPr userDrawn="1"/>
        </p:nvSpPr>
        <p:spPr>
          <a:xfrm>
            <a:off x="667350" y="1297859"/>
            <a:ext cx="4809218" cy="11695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3800" b="0" i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DANKE FÜR IHRE </a:t>
            </a:r>
          </a:p>
          <a:p>
            <a:r>
              <a:rPr lang="de-DE" sz="3800" b="0" i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AUFMERKSAMKEIT!</a:t>
            </a:r>
          </a:p>
        </p:txBody>
      </p:sp>
    </p:spTree>
    <p:extLst>
      <p:ext uri="{BB962C8B-B14F-4D97-AF65-F5344CB8AC3E}">
        <p14:creationId xmlns:p14="http://schemas.microsoft.com/office/powerpoint/2010/main" val="563051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337434"/>
            <a:ext cx="7848000" cy="44319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SPRECHEN STATT TIPPEN?!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713540"/>
            <a:ext cx="7848000" cy="2736000"/>
          </a:xfrm>
          <a:prstGeom prst="rect">
            <a:avLst/>
          </a:prstGeom>
        </p:spPr>
        <p:txBody>
          <a:bodyPr vert="horz" lIns="0" tIns="0" rIns="0" bIns="0" numCol="2" spcCol="57600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Aufzählung</a:t>
            </a:r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181EAD34-1925-AD4C-9268-FC514EAA5A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350" y="4775214"/>
            <a:ext cx="80364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ED76730B-340B-944F-97E7-D9AAB3BD5E3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0271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2" r:id="rId2"/>
    <p:sldLayoutId id="2147483673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ln>
            <a:noFill/>
          </a:ln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2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180975" indent="-180975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tabLst/>
        <a:defRPr sz="2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6858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oiat/Online_mit_Gruppen_arbeiten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ural.co/" TargetMode="External"/><Relationship Id="rId3" Type="http://schemas.openxmlformats.org/officeDocument/2006/relationships/hyperlink" Target="https://cryptpad.fr/" TargetMode="External"/><Relationship Id="rId7" Type="http://schemas.openxmlformats.org/officeDocument/2006/relationships/hyperlink" Target="https://miro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jamboard.google.com/" TargetMode="External"/><Relationship Id="rId5" Type="http://schemas.openxmlformats.org/officeDocument/2006/relationships/hyperlink" Target="https://flinga.fi/" TargetMode="External"/><Relationship Id="rId4" Type="http://schemas.openxmlformats.org/officeDocument/2006/relationships/hyperlink" Target="https://conceptboard.com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7C49F191-5E27-DDC2-1CD0-E74BB8CB1D2E}"/>
              </a:ext>
            </a:extLst>
          </p:cNvPr>
          <p:cNvSpPr txBox="1"/>
          <p:nvPr/>
        </p:nvSpPr>
        <p:spPr>
          <a:xfrm>
            <a:off x="571500" y="1990725"/>
            <a:ext cx="3810000" cy="461665"/>
          </a:xfrm>
          <a:prstGeom prst="rect">
            <a:avLst/>
          </a:prstGeom>
          <a:solidFill>
            <a:srgbClr val="F3F9F9"/>
          </a:solidFill>
        </p:spPr>
        <p:txBody>
          <a:bodyPr wrap="square" rtlCol="0">
            <a:spAutoFit/>
          </a:bodyPr>
          <a:lstStyle/>
          <a:p>
            <a:r>
              <a:rPr lang="de-AT" sz="240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Padlet für Einsteiger:innen</a:t>
            </a:r>
          </a:p>
        </p:txBody>
      </p:sp>
    </p:spTree>
    <p:extLst>
      <p:ext uri="{BB962C8B-B14F-4D97-AF65-F5344CB8AC3E}">
        <p14:creationId xmlns:p14="http://schemas.microsoft.com/office/powerpoint/2010/main" val="3432247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3FA9523E-592A-2270-804B-2CD5B4F6F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699" y="1363037"/>
            <a:ext cx="2698667" cy="128980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00BEE89-672D-4DCD-9D38-8E006A6C6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Digitale Pinnwand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2BDEECE-78BA-4D89-84FC-A947F544CE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8000" y="879474"/>
            <a:ext cx="7848000" cy="384721"/>
          </a:xfrm>
        </p:spPr>
        <p:txBody>
          <a:bodyPr/>
          <a:lstStyle/>
          <a:p>
            <a:r>
              <a:rPr lang="de-AT" dirty="0"/>
              <a:t>Beiträge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67E8826-9F56-4A6C-ABF6-015CAFF9538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t>10</a:t>
            </a:fld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E9A27D7-4AAC-4E51-A5C6-78585744A324}"/>
              </a:ext>
            </a:extLst>
          </p:cNvPr>
          <p:cNvSpPr txBox="1"/>
          <p:nvPr/>
        </p:nvSpPr>
        <p:spPr>
          <a:xfrm>
            <a:off x="556454" y="1498679"/>
            <a:ext cx="2859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Mit einem Klick auf die </a:t>
            </a:r>
            <a:r>
              <a:rPr lang="de-AT" sz="1600" b="1" dirty="0">
                <a:solidFill>
                  <a:schemeClr val="accent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3-Punkte </a:t>
            </a:r>
            <a:r>
              <a:rPr lang="de-AT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können Beiträge bearbeitet, übertragen, kopiert und gelöscht werden. </a:t>
            </a:r>
          </a:p>
          <a:p>
            <a:endParaRPr lang="de-AT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de-AT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de-AT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de-AT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Sechs Hintergrundfarben stehen zur Auswahl.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AAB78FFB-32C6-4C7E-8420-D4A3354B0D6A}"/>
              </a:ext>
            </a:extLst>
          </p:cNvPr>
          <p:cNvSpPr/>
          <p:nvPr/>
        </p:nvSpPr>
        <p:spPr>
          <a:xfrm>
            <a:off x="5891079" y="1447822"/>
            <a:ext cx="367146" cy="339436"/>
          </a:xfrm>
          <a:prstGeom prst="ellipse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25DDE3B-2EDE-70F3-84B7-578CB573AF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0565" y="829262"/>
            <a:ext cx="1589620" cy="391970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E33A4BE3-0AB7-CD9E-6D52-7E4D53398D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1700" y="3054351"/>
            <a:ext cx="2698668" cy="124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897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0BEE89-672D-4DCD-9D38-8E006A6C6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Digitale Pinnwand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2BDEECE-78BA-4D89-84FC-A947F544CE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8000" y="879474"/>
            <a:ext cx="7848000" cy="384721"/>
          </a:xfrm>
        </p:spPr>
        <p:txBody>
          <a:bodyPr/>
          <a:lstStyle/>
          <a:p>
            <a:r>
              <a:rPr lang="de-AT" dirty="0"/>
              <a:t>Beträge - Beispiele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67E8826-9F56-4A6C-ABF6-015CAFF9538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t>11</a:t>
            </a:fld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E9A27D7-4AAC-4E51-A5C6-78585744A324}"/>
              </a:ext>
            </a:extLst>
          </p:cNvPr>
          <p:cNvSpPr txBox="1"/>
          <p:nvPr/>
        </p:nvSpPr>
        <p:spPr>
          <a:xfrm>
            <a:off x="238124" y="3175920"/>
            <a:ext cx="2063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>
                <a:latin typeface="Calibri Light" panose="020F0302020204030204" pitchFamily="34" charset="0"/>
                <a:cs typeface="Calibri Light" panose="020F0302020204030204" pitchFamily="34" charset="0"/>
              </a:rPr>
              <a:t>Titel + Text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5A3A4F4-93DE-46F2-93DC-9B2D247246E9}"/>
              </a:ext>
            </a:extLst>
          </p:cNvPr>
          <p:cNvSpPr txBox="1"/>
          <p:nvPr/>
        </p:nvSpPr>
        <p:spPr>
          <a:xfrm>
            <a:off x="2454252" y="3835476"/>
            <a:ext cx="2063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>
                <a:latin typeface="Calibri Light" panose="020F0302020204030204" pitchFamily="34" charset="0"/>
                <a:cs typeface="Calibri Light" panose="020F0302020204030204" pitchFamily="34" charset="0"/>
              </a:rPr>
              <a:t>Titel + Text + Link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DBC6E4F-84F6-497F-89F1-87DDC9EF9803}"/>
              </a:ext>
            </a:extLst>
          </p:cNvPr>
          <p:cNvSpPr txBox="1"/>
          <p:nvPr/>
        </p:nvSpPr>
        <p:spPr>
          <a:xfrm>
            <a:off x="4670378" y="3839735"/>
            <a:ext cx="2046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>
                <a:latin typeface="Calibri Light" panose="020F0302020204030204" pitchFamily="34" charset="0"/>
                <a:cs typeface="Calibri Light" panose="020F0302020204030204" pitchFamily="34" charset="0"/>
              </a:rPr>
              <a:t>Titel + Text + Suchergebnis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04A3219B-4BA4-449E-AF53-6A45D6C9B789}"/>
              </a:ext>
            </a:extLst>
          </p:cNvPr>
          <p:cNvSpPr txBox="1"/>
          <p:nvPr/>
        </p:nvSpPr>
        <p:spPr>
          <a:xfrm>
            <a:off x="6865089" y="3839735"/>
            <a:ext cx="1908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>
                <a:latin typeface="Calibri Light" panose="020F0302020204030204" pitchFamily="34" charset="0"/>
                <a:cs typeface="Calibri Light" panose="020F0302020204030204" pitchFamily="34" charset="0"/>
              </a:rPr>
              <a:t>Titel + Text + Standort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98524E0-58F8-3936-3B5E-E3F56A21D5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5" y="2003487"/>
            <a:ext cx="2063650" cy="115605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DC683B9-C12A-6DA0-0677-26A750AD73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4252" y="1454342"/>
            <a:ext cx="2063650" cy="238113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10EEE287-099A-42F1-8074-D80DB71F3A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0379" y="1391749"/>
            <a:ext cx="2026320" cy="2443727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30A83441-2FF5-68C0-E994-B9FC65E5C9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5328" y="1410229"/>
            <a:ext cx="1927833" cy="246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80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2BDEECE-78BA-4D89-84FC-A947F544CE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AT" dirty="0"/>
              <a:t>Gemeinsam 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D047567-87CC-4B18-BFEA-27BDDC466F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8000" y="1728000"/>
            <a:ext cx="3752120" cy="2736000"/>
          </a:xfrm>
        </p:spPr>
        <p:txBody>
          <a:bodyPr/>
          <a:lstStyle/>
          <a:p>
            <a:pPr marL="179388" indent="-179388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de-AT" dirty="0"/>
              <a:t>Anonym vs. Registriert</a:t>
            </a:r>
          </a:p>
          <a:p>
            <a:pPr marL="179388" indent="-179388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de-AT" dirty="0"/>
              <a:t>Kommentar</a:t>
            </a:r>
          </a:p>
          <a:p>
            <a:pPr marL="179388" indent="-179388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de-AT" dirty="0"/>
              <a:t>Reaktionen</a:t>
            </a:r>
          </a:p>
          <a:p>
            <a:pPr marL="179388" indent="-179388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de-AT" dirty="0"/>
              <a:t>Exportieren</a:t>
            </a:r>
          </a:p>
          <a:p>
            <a:endParaRPr lang="de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67E8826-9F56-4A6C-ABF6-015CAFF9538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t>12</a:t>
            </a:fld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00BEE89-672D-4DCD-9D38-8E006A6C6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Digitale Pinnwand</a:t>
            </a:r>
            <a:endParaRPr lang="de-AT" dirty="0"/>
          </a:p>
        </p:txBody>
      </p:sp>
      <p:pic>
        <p:nvPicPr>
          <p:cNvPr id="22" name="Grafik 21" descr="Ein Bild, das Text enthält.&#10;&#10;Automatisch generierte Beschreibung">
            <a:extLst>
              <a:ext uri="{FF2B5EF4-FFF2-40B4-BE49-F238E27FC236}">
                <a16:creationId xmlns:a16="http://schemas.microsoft.com/office/drawing/2014/main" id="{0A0BBEFD-F5E0-4977-BB9E-A0E4C2176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0917" y="2409732"/>
            <a:ext cx="2449585" cy="185429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6FC0568F-BA83-49C5-A52B-8EDC262836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0073" y="1324565"/>
            <a:ext cx="2171812" cy="185429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20918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590FD843-D658-0C47-9AD9-08151A17B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Digitale Pinnwand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5BF4E56-A0AE-9840-AE8F-24484E30EA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8000" y="879474"/>
            <a:ext cx="7848000" cy="384721"/>
          </a:xfrm>
        </p:spPr>
        <p:txBody>
          <a:bodyPr/>
          <a:lstStyle/>
          <a:p>
            <a:r>
              <a:rPr lang="de-DE" dirty="0"/>
              <a:t>Online mit Gruppen arbeiten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980126AD-E41C-3041-84AA-CBCDDAAAB05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7FFAE626-72ED-D244-A19C-D2AFFA8B533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t>13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90915DB-E43E-4580-8B5E-D05264748C0F}"/>
              </a:ext>
            </a:extLst>
          </p:cNvPr>
          <p:cNvSpPr txBox="1"/>
          <p:nvPr/>
        </p:nvSpPr>
        <p:spPr>
          <a:xfrm>
            <a:off x="0" y="4801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>
                <a:hlinkClick r:id="rId3"/>
              </a:rPr>
              <a:t>https://padlet.com/oiat/Online_mit_Gruppen_arbeiten</a:t>
            </a:r>
            <a:r>
              <a:rPr lang="de-AT" dirty="0"/>
              <a:t>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94DD3D7-C1A3-BD57-B4B0-D54E060041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8000" y="1333148"/>
            <a:ext cx="5747396" cy="340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414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187C571-7811-4A13-8FB7-2390F9C0E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Digitale Pinnwand</a:t>
            </a:r>
            <a:endParaRPr lang="de-AT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424CC30-D7A5-4A89-A7D9-0456834AD4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8000" y="879474"/>
            <a:ext cx="7848000" cy="384721"/>
          </a:xfrm>
        </p:spPr>
        <p:txBody>
          <a:bodyPr/>
          <a:lstStyle/>
          <a:p>
            <a:r>
              <a:rPr lang="de-AT" dirty="0"/>
              <a:t>Padlet</a:t>
            </a:r>
            <a:r>
              <a:rPr lang="de-DE" dirty="0"/>
              <a:t> - </a:t>
            </a:r>
            <a:r>
              <a:rPr lang="de-AT" dirty="0"/>
              <a:t>Alternativen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6D524D6-71A1-49E0-A9A3-B4889A6091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7350" y="1416272"/>
            <a:ext cx="7847999" cy="2736000"/>
          </a:xfrm>
        </p:spPr>
        <p:txBody>
          <a:bodyPr>
            <a:noAutofit/>
          </a:bodyPr>
          <a:lstStyle/>
          <a:p>
            <a:pPr marL="179388" indent="-179388">
              <a:lnSpc>
                <a:spcPct val="107000"/>
              </a:lnSpc>
              <a:spcAft>
                <a:spcPts val="8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de-AT" sz="2000" dirty="0">
                <a:effectLst/>
                <a:ea typeface="Calibri" panose="020F0502020204030204" pitchFamily="34" charset="0"/>
              </a:rPr>
              <a:t>CryptPad - </a:t>
            </a:r>
            <a:r>
              <a:rPr lang="de-AT" sz="2000" u="sng" dirty="0">
                <a:solidFill>
                  <a:srgbClr val="0000FF"/>
                </a:solidFill>
                <a:effectLst/>
                <a:ea typeface="Calibri" panose="020F0502020204030204" pitchFamily="34" charset="0"/>
                <a:hlinkClick r:id="rId3"/>
              </a:rPr>
              <a:t>https://cryptpad.fr/</a:t>
            </a:r>
            <a:r>
              <a:rPr lang="de-AT" sz="2000" dirty="0">
                <a:effectLst/>
                <a:ea typeface="Calibri" panose="020F0502020204030204" pitchFamily="34" charset="0"/>
              </a:rPr>
              <a:t> </a:t>
            </a:r>
          </a:p>
          <a:p>
            <a:pPr marL="179388" indent="-179388">
              <a:lnSpc>
                <a:spcPct val="107000"/>
              </a:lnSpc>
              <a:spcAft>
                <a:spcPts val="8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de-AT" sz="2000" dirty="0">
                <a:effectLst/>
                <a:ea typeface="Calibri" panose="020F0502020204030204" pitchFamily="34" charset="0"/>
              </a:rPr>
              <a:t>Conceptboard - </a:t>
            </a:r>
            <a:r>
              <a:rPr lang="de-AT" sz="2000" u="sng" dirty="0">
                <a:solidFill>
                  <a:srgbClr val="0000FF"/>
                </a:solidFill>
                <a:effectLst/>
                <a:ea typeface="Calibri" panose="020F0502020204030204" pitchFamily="34" charset="0"/>
                <a:hlinkClick r:id="rId4"/>
              </a:rPr>
              <a:t>https://conceptboard.com/</a:t>
            </a:r>
            <a:r>
              <a:rPr lang="de-AT" sz="2000" dirty="0">
                <a:effectLst/>
                <a:ea typeface="Calibri" panose="020F0502020204030204" pitchFamily="34" charset="0"/>
              </a:rPr>
              <a:t> </a:t>
            </a:r>
          </a:p>
          <a:p>
            <a:pPr marL="179388" indent="-179388">
              <a:lnSpc>
                <a:spcPct val="107000"/>
              </a:lnSpc>
              <a:spcAft>
                <a:spcPts val="8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de-AT" sz="2000" dirty="0">
                <a:effectLst/>
                <a:ea typeface="Calibri" panose="020F0502020204030204" pitchFamily="34" charset="0"/>
              </a:rPr>
              <a:t>Flinga - </a:t>
            </a:r>
            <a:r>
              <a:rPr lang="de-AT" sz="2000" u="sng" dirty="0">
                <a:solidFill>
                  <a:srgbClr val="0000FF"/>
                </a:solidFill>
                <a:effectLst/>
                <a:ea typeface="Calibri" panose="020F0502020204030204" pitchFamily="34" charset="0"/>
                <a:hlinkClick r:id="rId5"/>
              </a:rPr>
              <a:t>https://flinga.fi/</a:t>
            </a:r>
            <a:endParaRPr lang="de-AT" sz="2000" dirty="0">
              <a:effectLst/>
              <a:ea typeface="Calibri" panose="020F0502020204030204" pitchFamily="34" charset="0"/>
            </a:endParaRPr>
          </a:p>
          <a:p>
            <a:pPr marL="179388" indent="-179388">
              <a:lnSpc>
                <a:spcPct val="107000"/>
              </a:lnSpc>
              <a:spcAft>
                <a:spcPts val="8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de-AT" sz="2000" dirty="0">
                <a:effectLst/>
                <a:ea typeface="Calibri" panose="020F0502020204030204" pitchFamily="34" charset="0"/>
              </a:rPr>
              <a:t>Google Jamboard - </a:t>
            </a:r>
            <a:r>
              <a:rPr lang="de-AT" sz="2000" u="sng" dirty="0">
                <a:solidFill>
                  <a:srgbClr val="0000FF"/>
                </a:solidFill>
                <a:effectLst/>
                <a:ea typeface="Calibri" panose="020F0502020204030204" pitchFamily="34" charset="0"/>
                <a:hlinkClick r:id="rId6"/>
              </a:rPr>
              <a:t>https://jamboard.google.com/</a:t>
            </a:r>
            <a:r>
              <a:rPr lang="de-AT" sz="2000" dirty="0">
                <a:effectLst/>
                <a:ea typeface="Calibri" panose="020F0502020204030204" pitchFamily="34" charset="0"/>
              </a:rPr>
              <a:t> </a:t>
            </a:r>
          </a:p>
          <a:p>
            <a:pPr marL="179388" indent="-179388">
              <a:lnSpc>
                <a:spcPct val="107000"/>
              </a:lnSpc>
              <a:spcAft>
                <a:spcPts val="8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de-AT" sz="2000" dirty="0">
                <a:effectLst/>
                <a:ea typeface="Calibri" panose="020F0502020204030204" pitchFamily="34" charset="0"/>
              </a:rPr>
              <a:t>Miro - </a:t>
            </a:r>
            <a:r>
              <a:rPr lang="de-AT" sz="2000" u="sng" dirty="0">
                <a:solidFill>
                  <a:srgbClr val="0000FF"/>
                </a:solidFill>
                <a:effectLst/>
                <a:ea typeface="Calibri" panose="020F0502020204030204" pitchFamily="34" charset="0"/>
                <a:hlinkClick r:id="rId7"/>
              </a:rPr>
              <a:t>https://miro.com/</a:t>
            </a:r>
            <a:r>
              <a:rPr lang="de-AT" sz="2000" dirty="0">
                <a:effectLst/>
                <a:ea typeface="Calibri" panose="020F0502020204030204" pitchFamily="34" charset="0"/>
              </a:rPr>
              <a:t> </a:t>
            </a:r>
          </a:p>
          <a:p>
            <a:pPr marL="179388" indent="-179388">
              <a:lnSpc>
                <a:spcPct val="107000"/>
              </a:lnSpc>
              <a:spcAft>
                <a:spcPts val="8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de-AT" sz="2000" dirty="0">
                <a:effectLst/>
                <a:ea typeface="Calibri" panose="020F0502020204030204" pitchFamily="34" charset="0"/>
              </a:rPr>
              <a:t>Mural - </a:t>
            </a:r>
            <a:r>
              <a:rPr lang="de-AT" sz="2000" u="sng" dirty="0">
                <a:solidFill>
                  <a:srgbClr val="0000FF"/>
                </a:solidFill>
                <a:effectLst/>
                <a:ea typeface="Calibri" panose="020F0502020204030204" pitchFamily="34" charset="0"/>
                <a:hlinkClick r:id="rId8"/>
              </a:rPr>
              <a:t>https://www.mural.co/</a:t>
            </a:r>
            <a:endParaRPr lang="de-AT" sz="2000" u="sng" dirty="0">
              <a:solidFill>
                <a:srgbClr val="0000FF"/>
              </a:solidFill>
              <a:effectLst/>
              <a:ea typeface="Calibri" panose="020F0502020204030204" pitchFamily="34" charset="0"/>
            </a:endParaRPr>
          </a:p>
          <a:p>
            <a:pPr marL="179388" indent="-179388">
              <a:lnSpc>
                <a:spcPct val="107000"/>
              </a:lnSpc>
              <a:spcAft>
                <a:spcPts val="8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de-AT" sz="2000" dirty="0" err="1">
                <a:ea typeface="Calibri" panose="020F0502020204030204" pitchFamily="34" charset="0"/>
              </a:rPr>
              <a:t>Taskcard</a:t>
            </a:r>
            <a:r>
              <a:rPr lang="de-AT" sz="2000" dirty="0">
                <a:ea typeface="Calibri" panose="020F0502020204030204" pitchFamily="34" charset="0"/>
              </a:rPr>
              <a:t> - </a:t>
            </a:r>
            <a:r>
              <a:rPr lang="de-AT" sz="2000" u="sng" dirty="0">
                <a:solidFill>
                  <a:schemeClr val="accent4"/>
                </a:solidFill>
                <a:ea typeface="Calibri" panose="020F0502020204030204" pitchFamily="34" charset="0"/>
              </a:rPr>
              <a:t>https://www.taskcards.de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278E51F-B4D3-4E7E-A264-BB1159B9698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6300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B974195-75F1-B742-A61C-45B828B6CC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DC2B957-5BA9-1D36-23C7-4732B77F3BB3}"/>
              </a:ext>
            </a:extLst>
          </p:cNvPr>
          <p:cNvSpPr txBox="1"/>
          <p:nvPr/>
        </p:nvSpPr>
        <p:spPr>
          <a:xfrm>
            <a:off x="8562975" y="4788241"/>
            <a:ext cx="4732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100" dirty="0"/>
              <a:t>2023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EA570DDA-F75E-C904-29CD-AA440BA6A444}"/>
              </a:ext>
            </a:extLst>
          </p:cNvPr>
          <p:cNvGrpSpPr/>
          <p:nvPr/>
        </p:nvGrpSpPr>
        <p:grpSpPr>
          <a:xfrm>
            <a:off x="667350" y="4674587"/>
            <a:ext cx="3816000" cy="368367"/>
            <a:chOff x="667350" y="4629639"/>
            <a:chExt cx="3816000" cy="368367"/>
          </a:xfrm>
        </p:grpSpPr>
        <p:grpSp>
          <p:nvGrpSpPr>
            <p:cNvPr id="5" name="Gruppieren 4">
              <a:extLst>
                <a:ext uri="{FF2B5EF4-FFF2-40B4-BE49-F238E27FC236}">
                  <a16:creationId xmlns:a16="http://schemas.microsoft.com/office/drawing/2014/main" id="{256FC6E7-522D-2132-6924-4729A791F282}"/>
                </a:ext>
              </a:extLst>
            </p:cNvPr>
            <p:cNvGrpSpPr/>
            <p:nvPr/>
          </p:nvGrpSpPr>
          <p:grpSpPr>
            <a:xfrm>
              <a:off x="667350" y="4629639"/>
              <a:ext cx="3816000" cy="368367"/>
              <a:chOff x="667350" y="4629639"/>
              <a:chExt cx="3816000" cy="368367"/>
            </a:xfrm>
          </p:grpSpPr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1C8F1276-64FC-06A9-D7AD-E2F3A92F82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67350" y="4629639"/>
                <a:ext cx="3816000" cy="368367"/>
              </a:xfrm>
              <a:prstGeom prst="rect">
                <a:avLst/>
              </a:prstGeom>
            </p:spPr>
          </p:pic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54AB4710-A0E5-83BF-C07E-A39A381333F8}"/>
                  </a:ext>
                </a:extLst>
              </p:cNvPr>
              <p:cNvSpPr/>
              <p:nvPr/>
            </p:nvSpPr>
            <p:spPr>
              <a:xfrm>
                <a:off x="2566219" y="4682613"/>
                <a:ext cx="1084007" cy="2462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/>
              </a:p>
            </p:txBody>
          </p:sp>
        </p:grpSp>
        <p:pic>
          <p:nvPicPr>
            <p:cNvPr id="6" name="Grafik 5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86FF2DD0-0D61-3C81-9FB6-A821925382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66219" y="4674587"/>
              <a:ext cx="1069258" cy="2622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9246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590FD843-D658-0C47-9AD9-08151A17B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Digitale Pinnwand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5BF4E56-A0AE-9840-AE8F-24484E30EA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8000" y="879474"/>
            <a:ext cx="7848000" cy="384721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980126AD-E41C-3041-84AA-CBCDDAAAB05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DB3F167-162A-4F35-822C-237A1DF8E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057" y="852403"/>
            <a:ext cx="7859281" cy="3700411"/>
          </a:xfrm>
          <a:prstGeom prst="rect">
            <a:avLst/>
          </a:prstGeom>
        </p:spPr>
      </p:pic>
      <p:sp>
        <p:nvSpPr>
          <p:cNvPr id="8" name="Textplatzhalter 4">
            <a:extLst>
              <a:ext uri="{FF2B5EF4-FFF2-40B4-BE49-F238E27FC236}">
                <a16:creationId xmlns:a16="http://schemas.microsoft.com/office/drawing/2014/main" id="{489C3865-002D-407B-A363-654E344A9760}"/>
              </a:ext>
            </a:extLst>
          </p:cNvPr>
          <p:cNvSpPr txBox="1">
            <a:spLocks/>
          </p:cNvSpPr>
          <p:nvPr/>
        </p:nvSpPr>
        <p:spPr>
          <a:xfrm>
            <a:off x="642057" y="4597897"/>
            <a:ext cx="3924000" cy="15388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/>
              <a:t>Quelle: Pixabay</a:t>
            </a:r>
            <a:endParaRPr lang="de-AT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9594FC0-6EEE-BB4A-8CBD-564370FE0B5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7453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801981-79BE-664F-8842-8A5613F73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337434"/>
            <a:ext cx="7848000" cy="443198"/>
          </a:xfrm>
        </p:spPr>
        <p:txBody>
          <a:bodyPr/>
          <a:lstStyle/>
          <a:p>
            <a:r>
              <a:rPr lang="de-DE" dirty="0"/>
              <a:t>Digitale Pinnwand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C39EAD7-9E57-B34A-B1A7-5E38EB049B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8000" y="879474"/>
            <a:ext cx="7848000" cy="384721"/>
          </a:xfrm>
        </p:spPr>
        <p:txBody>
          <a:bodyPr/>
          <a:lstStyle/>
          <a:p>
            <a:r>
              <a:rPr lang="de-DE" dirty="0"/>
              <a:t>Padlet - eine digitale Pinnwand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E01FA2-1CB5-4241-86E2-8598C28C71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8000" y="1728000"/>
            <a:ext cx="3793371" cy="2736000"/>
          </a:xfrm>
        </p:spPr>
        <p:txBody>
          <a:bodyPr>
            <a:normAutofit/>
          </a:bodyPr>
          <a:lstStyle/>
          <a:p>
            <a:pPr lvl="1"/>
            <a:r>
              <a:rPr lang="de-DE" dirty="0"/>
              <a:t>Multimediale Inhalte</a:t>
            </a:r>
          </a:p>
          <a:p>
            <a:pPr lvl="1"/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Text, Bild, Audio, Links, …</a:t>
            </a:r>
          </a:p>
          <a:p>
            <a:pPr lvl="1"/>
            <a:r>
              <a:rPr lang="de-DE" dirty="0"/>
              <a:t>Interaktive Pinnwand</a:t>
            </a:r>
          </a:p>
          <a:p>
            <a:pPr lvl="1"/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Gemeinsam arbeiten</a:t>
            </a:r>
          </a:p>
          <a:p>
            <a:pPr lvl="1"/>
            <a:r>
              <a:rPr lang="de-DE" dirty="0"/>
              <a:t>Bibliothek</a:t>
            </a:r>
            <a:endParaRPr lang="de-D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endParaRPr lang="de-DE" sz="2400" dirty="0"/>
          </a:p>
          <a:p>
            <a:pPr marL="0" lvl="1" indent="0">
              <a:buNone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601167D-E4A7-C14B-93CE-F222C1E34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t>3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05DCB3C-0C93-6979-D39F-8BD033991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0" y="1432528"/>
            <a:ext cx="4095464" cy="294897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02109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801981-79BE-664F-8842-8A5613F73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337434"/>
            <a:ext cx="7848000" cy="443198"/>
          </a:xfrm>
        </p:spPr>
        <p:txBody>
          <a:bodyPr/>
          <a:lstStyle/>
          <a:p>
            <a:r>
              <a:rPr lang="de-DE" dirty="0"/>
              <a:t>Digitale Pinnwand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C39EAD7-9E57-B34A-B1A7-5E38EB049B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8000" y="879474"/>
            <a:ext cx="7848000" cy="384721"/>
          </a:xfrm>
        </p:spPr>
        <p:txBody>
          <a:bodyPr/>
          <a:lstStyle/>
          <a:p>
            <a:r>
              <a:rPr lang="de-DE" dirty="0"/>
              <a:t>Padlet - Voraussetzungen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E01FA2-1CB5-4241-86E2-8598C28C71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7999" y="1728000"/>
            <a:ext cx="4068380" cy="2736000"/>
          </a:xfrm>
        </p:spPr>
        <p:txBody>
          <a:bodyPr>
            <a:normAutofit/>
          </a:bodyPr>
          <a:lstStyle/>
          <a:p>
            <a:pPr lvl="1"/>
            <a:r>
              <a:rPr lang="de-DE" sz="2400" dirty="0"/>
              <a:t>stabile Internetverbindung </a:t>
            </a:r>
            <a:r>
              <a:rPr lang="de-DE" sz="2000" dirty="0">
                <a:solidFill>
                  <a:schemeClr val="accent4"/>
                </a:solidFill>
              </a:rPr>
              <a:t>Breitband, WLAN, 3G oder 4G/LTE</a:t>
            </a:r>
          </a:p>
          <a:p>
            <a:pPr lvl="1"/>
            <a:r>
              <a:rPr lang="de-DE" sz="2400" dirty="0"/>
              <a:t>internetfähiges Gerät </a:t>
            </a:r>
            <a:br>
              <a:rPr lang="de-DE" sz="2400" dirty="0"/>
            </a:br>
            <a:r>
              <a:rPr lang="de-DE" sz="2000" dirty="0">
                <a:solidFill>
                  <a:schemeClr val="accent4"/>
                </a:solidFill>
              </a:rPr>
              <a:t>Computer, Tablet, Smartphone</a:t>
            </a:r>
          </a:p>
          <a:p>
            <a:pPr lvl="1"/>
            <a:r>
              <a:rPr lang="de-DE" sz="2400" dirty="0"/>
              <a:t>Browser </a:t>
            </a:r>
            <a:br>
              <a:rPr lang="de-DE" sz="2400" dirty="0"/>
            </a:br>
            <a:r>
              <a:rPr lang="de-DE" sz="2000" dirty="0">
                <a:solidFill>
                  <a:schemeClr val="accent4"/>
                </a:solidFill>
              </a:rPr>
              <a:t>Tipp: Chrome-Browser</a:t>
            </a:r>
          </a:p>
          <a:p>
            <a:pPr lvl="1"/>
            <a:r>
              <a:rPr lang="de-DE" sz="2400" dirty="0"/>
              <a:t>Einladungslink*</a:t>
            </a:r>
          </a:p>
        </p:txBody>
      </p:sp>
      <p:pic>
        <p:nvPicPr>
          <p:cNvPr id="15" name="Grafik 14" descr="Ein Bild, das Text, Elektronik, Computer enthält.&#10;&#10;Automatisch generierte Beschreibung">
            <a:extLst>
              <a:ext uri="{FF2B5EF4-FFF2-40B4-BE49-F238E27FC236}">
                <a16:creationId xmlns:a16="http://schemas.microsoft.com/office/drawing/2014/main" id="{0CCC40FF-A6A7-4BC6-A182-231C7C55237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72000" y="1630581"/>
            <a:ext cx="3924000" cy="2139806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1A2ECA06-D7B9-47F8-ABDB-2B0A7909B80B}"/>
              </a:ext>
            </a:extLst>
          </p:cNvPr>
          <p:cNvSpPr txBox="1"/>
          <p:nvPr/>
        </p:nvSpPr>
        <p:spPr>
          <a:xfrm>
            <a:off x="767574" y="4305750"/>
            <a:ext cx="4372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*</a:t>
            </a:r>
            <a:r>
              <a:rPr lang="de-AT" sz="12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Ein Padlet-Konto braucht nur, wer eigene Padlets erstellen möchte. Teilnehmende können über einen Link auf das Padlet zugreifen.</a:t>
            </a:r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47A1A080-C5A1-4660-9BEB-5A2F6A6467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190" y="3867806"/>
            <a:ext cx="3924000" cy="153888"/>
          </a:xfrm>
        </p:spPr>
        <p:txBody>
          <a:bodyPr/>
          <a:lstStyle/>
          <a:p>
            <a:r>
              <a:rPr lang="de-AT" dirty="0"/>
              <a:t>Quelle: Pixabay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0B79932-2B93-6C43-88D3-7721F74A984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1835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187C571-7811-4A13-8FB7-2390F9C0E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Digitale Pinnwand</a:t>
            </a:r>
            <a:endParaRPr lang="de-AT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424CC30-D7A5-4A89-A7D9-0456834AD4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8000" y="879474"/>
            <a:ext cx="7848000" cy="384721"/>
          </a:xfrm>
        </p:spPr>
        <p:txBody>
          <a:bodyPr/>
          <a:lstStyle/>
          <a:p>
            <a:r>
              <a:rPr lang="de-AT" dirty="0"/>
              <a:t>Padlet</a:t>
            </a:r>
            <a:r>
              <a:rPr lang="de-DE" dirty="0"/>
              <a:t> - </a:t>
            </a:r>
            <a:r>
              <a:rPr lang="de-AT" dirty="0"/>
              <a:t>Varianten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6D524D6-71A1-49E0-A9A3-B4889A6091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7350" y="1416272"/>
            <a:ext cx="7847999" cy="2736000"/>
          </a:xfrm>
        </p:spPr>
        <p:txBody>
          <a:bodyPr>
            <a:noAutofit/>
          </a:bodyPr>
          <a:lstStyle/>
          <a:p>
            <a:pPr marL="179388" lvl="0" indent="-179388">
              <a:lnSpc>
                <a:spcPct val="107000"/>
              </a:lnSpc>
              <a:buClr>
                <a:schemeClr val="accent6"/>
              </a:buClr>
              <a:buFont typeface="Symbol" panose="05050102010706020507" pitchFamily="18" charset="2"/>
              <a:buChar char=""/>
            </a:pPr>
            <a:r>
              <a:rPr lang="de-AT" sz="2000" dirty="0">
                <a:effectLst/>
                <a:ea typeface="Calibri" panose="020F0502020204030204" pitchFamily="34" charset="0"/>
              </a:rPr>
              <a:t>Leinwand</a:t>
            </a:r>
          </a:p>
          <a:p>
            <a:pPr marL="179388" lvl="0" indent="-179388">
              <a:lnSpc>
                <a:spcPct val="107000"/>
              </a:lnSpc>
              <a:spcAft>
                <a:spcPts val="800"/>
              </a:spcAft>
              <a:buClr>
                <a:schemeClr val="accent6"/>
              </a:buClr>
              <a:buFont typeface="Symbol" panose="05050102010706020507" pitchFamily="18" charset="2"/>
              <a:buChar char=""/>
            </a:pPr>
            <a:r>
              <a:rPr lang="de-AT" sz="2000" dirty="0">
                <a:effectLst/>
                <a:ea typeface="Calibri" panose="020F0502020204030204" pitchFamily="34" charset="0"/>
              </a:rPr>
              <a:t>Timeline</a:t>
            </a:r>
          </a:p>
          <a:p>
            <a:pPr marL="179388" lvl="0" indent="-179388">
              <a:lnSpc>
                <a:spcPct val="107000"/>
              </a:lnSpc>
              <a:buClr>
                <a:schemeClr val="accent6"/>
              </a:buClr>
              <a:buFont typeface="Symbol" panose="05050102010706020507" pitchFamily="18" charset="2"/>
              <a:buChar char=""/>
            </a:pPr>
            <a:r>
              <a:rPr lang="de-AT" sz="2000" dirty="0">
                <a:effectLst/>
                <a:ea typeface="Calibri" panose="020F0502020204030204" pitchFamily="34" charset="0"/>
              </a:rPr>
              <a:t>Storyboard</a:t>
            </a:r>
          </a:p>
          <a:p>
            <a:pPr marL="179388" lvl="0" indent="-179388">
              <a:lnSpc>
                <a:spcPct val="107000"/>
              </a:lnSpc>
              <a:buClr>
                <a:schemeClr val="accent6"/>
              </a:buClr>
              <a:buFont typeface="Symbol" panose="05050102010706020507" pitchFamily="18" charset="2"/>
              <a:buChar char=""/>
            </a:pPr>
            <a:r>
              <a:rPr lang="de-AT" sz="2000" dirty="0">
                <a:effectLst/>
                <a:ea typeface="Calibri" panose="020F0502020204030204" pitchFamily="34" charset="0"/>
              </a:rPr>
              <a:t>Liste</a:t>
            </a:r>
          </a:p>
          <a:p>
            <a:pPr marL="179388" lvl="0" indent="-179388">
              <a:lnSpc>
                <a:spcPct val="107000"/>
              </a:lnSpc>
              <a:buClr>
                <a:schemeClr val="accent6"/>
              </a:buClr>
              <a:buFont typeface="Symbol" panose="05050102010706020507" pitchFamily="18" charset="2"/>
              <a:buChar char=""/>
            </a:pPr>
            <a:r>
              <a:rPr lang="de-AT" sz="2000" dirty="0">
                <a:effectLst/>
                <a:ea typeface="Calibri" panose="020F0502020204030204" pitchFamily="34" charset="0"/>
              </a:rPr>
              <a:t>Wand</a:t>
            </a:r>
          </a:p>
          <a:p>
            <a:pPr marL="179388" lvl="0" indent="-179388">
              <a:lnSpc>
                <a:spcPct val="107000"/>
              </a:lnSpc>
              <a:buClr>
                <a:schemeClr val="accent6"/>
              </a:buClr>
              <a:buFont typeface="Symbol" panose="05050102010706020507" pitchFamily="18" charset="2"/>
              <a:buChar char=""/>
            </a:pPr>
            <a:r>
              <a:rPr lang="de-AT" sz="2000" dirty="0">
                <a:effectLst/>
                <a:ea typeface="Calibri" panose="020F0502020204030204" pitchFamily="34" charset="0"/>
              </a:rPr>
              <a:t>Karte</a:t>
            </a:r>
          </a:p>
          <a:p>
            <a:pPr marL="179388" lvl="0" indent="-179388">
              <a:lnSpc>
                <a:spcPct val="107000"/>
              </a:lnSpc>
              <a:buClr>
                <a:schemeClr val="accent6"/>
              </a:buClr>
              <a:buFont typeface="Symbol" panose="05050102010706020507" pitchFamily="18" charset="2"/>
              <a:buChar char=""/>
            </a:pPr>
            <a:r>
              <a:rPr lang="de-AT" sz="2000" dirty="0">
                <a:ea typeface="Calibri" panose="020F0502020204030204" pitchFamily="34" charset="0"/>
              </a:rPr>
              <a:t>…</a:t>
            </a:r>
            <a:endParaRPr lang="de-AT" sz="2000" dirty="0">
              <a:effectLst/>
              <a:ea typeface="Calibri" panose="020F0502020204030204" pitchFamily="34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278E51F-B4D3-4E7E-A264-BB1159B9698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AB8B27C7-41D4-CCFB-A314-09FF577C6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320" y="895719"/>
            <a:ext cx="2380330" cy="187046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05932608-C7D8-342A-7D39-A3E9187259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64495" y="2969023"/>
            <a:ext cx="2412155" cy="1412478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48FC56BA-6EF2-E558-76EB-1312984C54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71775" y="1830951"/>
            <a:ext cx="3065062" cy="220702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20818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0BEE89-672D-4DCD-9D38-8E006A6C6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Digitale Pinnwand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2BDEECE-78BA-4D89-84FC-A947F544CE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8000" y="879474"/>
            <a:ext cx="7848000" cy="384721"/>
          </a:xfrm>
        </p:spPr>
        <p:txBody>
          <a:bodyPr/>
          <a:lstStyle/>
          <a:p>
            <a:r>
              <a:rPr lang="de-AT" dirty="0"/>
              <a:t>Auf einem Padlet schreiben - „Posten“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67E8826-9F56-4A6C-ABF6-015CAFF9538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t>6</a:t>
            </a:fld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B88F210-5742-4183-96C6-E86D14178F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7350" y="1583810"/>
            <a:ext cx="864394" cy="95726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DE9A27D7-4AAC-4E51-A5C6-78585744A324}"/>
              </a:ext>
            </a:extLst>
          </p:cNvPr>
          <p:cNvSpPr txBox="1"/>
          <p:nvPr/>
        </p:nvSpPr>
        <p:spPr>
          <a:xfrm>
            <a:off x="1795480" y="1620620"/>
            <a:ext cx="378913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latin typeface="Calibri Light" panose="020F0302020204030204" pitchFamily="34" charset="0"/>
                <a:cs typeface="Calibri Light" panose="020F0302020204030204" pitchFamily="34" charset="0"/>
              </a:rPr>
              <a:t>Mit einem Klick auf das Plus-Zeichen kann ein neuer Beitrag erstellt werden.</a:t>
            </a:r>
          </a:p>
          <a:p>
            <a:endParaRPr lang="de-AT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de-AT" dirty="0">
                <a:latin typeface="Calibri Light" panose="020F0302020204030204" pitchFamily="34" charset="0"/>
                <a:cs typeface="Calibri Light" panose="020F0302020204030204" pitchFamily="34" charset="0"/>
              </a:rPr>
              <a:t>Das Plus-Zeichen kann auf unterschiedlichen Padlet-Varianten anders aussehen!</a:t>
            </a:r>
          </a:p>
          <a:p>
            <a:endParaRPr lang="de-AT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de-AT" dirty="0">
                <a:latin typeface="Calibri Light" panose="020F0302020204030204" pitchFamily="34" charset="0"/>
                <a:cs typeface="Calibri Light" panose="020F0302020204030204" pitchFamily="34" charset="0"/>
              </a:rPr>
              <a:t>Jeder Beitrag kann einen Betreff, Text und multimediale Inhalte enthalten.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2A05968-7087-4E6A-5EC3-9535DC2A1D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8350" y="1021376"/>
            <a:ext cx="2647650" cy="357772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40276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0BEE89-672D-4DCD-9D38-8E006A6C6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Digitale Pinnwand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2BDEECE-78BA-4D89-84FC-A947F544CE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8000" y="879474"/>
            <a:ext cx="7848000" cy="384721"/>
          </a:xfrm>
        </p:spPr>
        <p:txBody>
          <a:bodyPr/>
          <a:lstStyle/>
          <a:p>
            <a:r>
              <a:rPr lang="de-AT" dirty="0"/>
              <a:t>Auf einem Padlet schreiben - „Posten“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67E8826-9F56-4A6C-ABF6-015CAFF9538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t>7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2A05968-7087-4E6A-5EC3-9535DC2A1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996" y="1417961"/>
            <a:ext cx="2194151" cy="296491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0CC225F-F54D-7210-98BF-5B834307C46E}"/>
              </a:ext>
            </a:extLst>
          </p:cNvPr>
          <p:cNvSpPr txBox="1"/>
          <p:nvPr/>
        </p:nvSpPr>
        <p:spPr>
          <a:xfrm>
            <a:off x="5314649" y="1977090"/>
            <a:ext cx="3181351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AT" dirty="0">
                <a:latin typeface="Calibri Light" panose="020F0302020204030204" pitchFamily="34" charset="0"/>
                <a:cs typeface="Calibri Light" panose="020F0302020204030204" pitchFamily="34" charset="0"/>
              </a:rPr>
              <a:t>Mit einem Klick auf die </a:t>
            </a:r>
            <a:r>
              <a:rPr lang="de-AT" b="1" dirty="0">
                <a:solidFill>
                  <a:schemeClr val="accent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3-Punkte</a:t>
            </a:r>
          </a:p>
          <a:p>
            <a:r>
              <a:rPr lang="de-AT" dirty="0">
                <a:latin typeface="Calibri Light" panose="020F0302020204030204" pitchFamily="34" charset="0"/>
                <a:cs typeface="Calibri Light" panose="020F0302020204030204" pitchFamily="34" charset="0"/>
              </a:rPr>
              <a:t>können weitere Elemente zum Beitrag hinzugefügt werden.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F9EEC163-AB68-2DFD-F3F7-46ADAFC44FE1}"/>
              </a:ext>
            </a:extLst>
          </p:cNvPr>
          <p:cNvSpPr txBox="1"/>
          <p:nvPr/>
        </p:nvSpPr>
        <p:spPr>
          <a:xfrm>
            <a:off x="3019425" y="4522439"/>
            <a:ext cx="56242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Datei hochladen – Foto machen – Link anhängen – Nach einem Bild suchen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45019C1-A54E-E17B-C2D1-D882B63A97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9499" y="3305746"/>
            <a:ext cx="4810125" cy="1152525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0AA92AA1-79FD-FABE-800F-29F71F27B2E8}"/>
              </a:ext>
            </a:extLst>
          </p:cNvPr>
          <p:cNvSpPr/>
          <p:nvPr/>
        </p:nvSpPr>
        <p:spPr>
          <a:xfrm>
            <a:off x="7430918" y="3420343"/>
            <a:ext cx="998706" cy="923330"/>
          </a:xfrm>
          <a:prstGeom prst="ellipse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FDC6465C-769F-D6E3-B220-CBF8E73C009C}"/>
              </a:ext>
            </a:extLst>
          </p:cNvPr>
          <p:cNvCxnSpPr>
            <a:cxnSpLocks/>
          </p:cNvCxnSpPr>
          <p:nvPr/>
        </p:nvCxnSpPr>
        <p:spPr>
          <a:xfrm flipV="1">
            <a:off x="7930271" y="2886214"/>
            <a:ext cx="0" cy="53412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3" name="Rechteck 22">
            <a:extLst>
              <a:ext uri="{FF2B5EF4-FFF2-40B4-BE49-F238E27FC236}">
                <a16:creationId xmlns:a16="http://schemas.microsoft.com/office/drawing/2014/main" id="{54C3EF8D-B9BA-CA89-81AF-9138E1D29672}"/>
              </a:ext>
            </a:extLst>
          </p:cNvPr>
          <p:cNvSpPr/>
          <p:nvPr/>
        </p:nvSpPr>
        <p:spPr>
          <a:xfrm>
            <a:off x="742950" y="2266950"/>
            <a:ext cx="1895475" cy="52387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9C43307A-C3EF-377C-B9BF-44092AAF7724}"/>
              </a:ext>
            </a:extLst>
          </p:cNvPr>
          <p:cNvCxnSpPr>
            <a:cxnSpLocks/>
            <a:stCxn id="23" idx="3"/>
            <a:endCxn id="18" idx="1"/>
          </p:cNvCxnSpPr>
          <p:nvPr/>
        </p:nvCxnSpPr>
        <p:spPr>
          <a:xfrm>
            <a:off x="2638425" y="2528888"/>
            <a:ext cx="981074" cy="135312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7460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0BEE89-672D-4DCD-9D38-8E006A6C6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Digitale Pinnwand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2BDEECE-78BA-4D89-84FC-A947F544CE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8000" y="879474"/>
            <a:ext cx="7848000" cy="384721"/>
          </a:xfrm>
        </p:spPr>
        <p:txBody>
          <a:bodyPr/>
          <a:lstStyle/>
          <a:p>
            <a:r>
              <a:rPr lang="de-AT" dirty="0"/>
              <a:t>Auf einem Padlet schreiben - „Posten“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67E8826-9F56-4A6C-ABF6-015CAFF9538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t>8</a:t>
            </a:fld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E9A27D7-4AAC-4E51-A5C6-78585744A324}"/>
              </a:ext>
            </a:extLst>
          </p:cNvPr>
          <p:cNvSpPr txBox="1"/>
          <p:nvPr/>
        </p:nvSpPr>
        <p:spPr>
          <a:xfrm>
            <a:off x="551261" y="1375096"/>
            <a:ext cx="3763563" cy="2978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lvl="0" indent="-179388">
              <a:lnSpc>
                <a:spcPct val="107000"/>
              </a:lnSpc>
              <a:buClr>
                <a:schemeClr val="accent6"/>
              </a:buClr>
              <a:buFont typeface="Symbol" panose="05050102010706020507" pitchFamily="18" charset="2"/>
              <a:buChar char=""/>
            </a:pPr>
            <a:r>
              <a:rPr lang="de-AT" sz="16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Padlets miteinander verlinken</a:t>
            </a:r>
          </a:p>
          <a:p>
            <a:pPr marL="179388" lvl="0" indent="-179388">
              <a:lnSpc>
                <a:spcPct val="107000"/>
              </a:lnSpc>
              <a:buClr>
                <a:schemeClr val="accent6"/>
              </a:buClr>
              <a:buFont typeface="Symbol" panose="05050102010706020507" pitchFamily="18" charset="2"/>
              <a:buChar char=""/>
            </a:pPr>
            <a:r>
              <a:rPr lang="de-AT" sz="16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Dateien hochladen</a:t>
            </a:r>
          </a:p>
          <a:p>
            <a:pPr marL="179388" lvl="0" indent="-179388">
              <a:lnSpc>
                <a:spcPct val="107000"/>
              </a:lnSpc>
              <a:buClr>
                <a:schemeClr val="accent6"/>
              </a:buClr>
              <a:buFont typeface="Symbol" panose="05050102010706020507" pitchFamily="18" charset="2"/>
              <a:buChar char=""/>
            </a:pPr>
            <a:r>
              <a:rPr lang="de-AT" sz="16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Link einfügen</a:t>
            </a:r>
            <a:endParaRPr lang="de-AT" sz="16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179388" lvl="0" indent="-179388">
              <a:lnSpc>
                <a:spcPct val="107000"/>
              </a:lnSpc>
              <a:buClr>
                <a:schemeClr val="accent6"/>
              </a:buClr>
              <a:buFont typeface="Symbol" panose="05050102010706020507" pitchFamily="18" charset="2"/>
              <a:buChar char=""/>
            </a:pPr>
            <a:r>
              <a:rPr lang="de-AT" sz="16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Fotos, </a:t>
            </a:r>
            <a:r>
              <a:rPr lang="de-AT" sz="16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Videos, Stimme</a:t>
            </a:r>
            <a:br>
              <a:rPr lang="de-AT" sz="16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</a:br>
            <a:r>
              <a:rPr lang="de-AT" sz="16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direkt mit der Kamera aufnehmen</a:t>
            </a:r>
          </a:p>
          <a:p>
            <a:pPr marL="179388" lvl="0" indent="-179388">
              <a:lnSpc>
                <a:spcPct val="107000"/>
              </a:lnSpc>
              <a:buClr>
                <a:schemeClr val="accent6"/>
              </a:buClr>
              <a:buFont typeface="Symbol" panose="05050102010706020507" pitchFamily="18" charset="2"/>
              <a:buChar char=""/>
            </a:pPr>
            <a:r>
              <a:rPr lang="de-AT" sz="16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Bildschirm aufnehmen</a:t>
            </a:r>
          </a:p>
          <a:p>
            <a:pPr marL="179388" lvl="0" indent="-179388">
              <a:lnSpc>
                <a:spcPct val="107000"/>
              </a:lnSpc>
              <a:buClr>
                <a:schemeClr val="accent6"/>
              </a:buClr>
              <a:buFont typeface="Symbol" panose="05050102010706020507" pitchFamily="18" charset="2"/>
              <a:buChar char=""/>
            </a:pPr>
            <a:r>
              <a:rPr lang="de-AT" sz="16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Zeichnen</a:t>
            </a:r>
          </a:p>
          <a:p>
            <a:pPr marL="179388" lvl="0" indent="-179388">
              <a:lnSpc>
                <a:spcPct val="107000"/>
              </a:lnSpc>
              <a:buClr>
                <a:schemeClr val="accent6"/>
              </a:buClr>
              <a:buFont typeface="Symbol" panose="05050102010706020507" pitchFamily="18" charset="2"/>
              <a:buChar char=""/>
            </a:pPr>
            <a:r>
              <a:rPr lang="de-AT" sz="16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Bildersuche</a:t>
            </a:r>
          </a:p>
          <a:p>
            <a:pPr marL="179388" lvl="0" indent="-179388">
              <a:lnSpc>
                <a:spcPct val="107000"/>
              </a:lnSpc>
              <a:buClr>
                <a:schemeClr val="accent6"/>
              </a:buClr>
              <a:buFont typeface="Symbol" panose="05050102010706020507" pitchFamily="18" charset="2"/>
              <a:buChar char=""/>
            </a:pPr>
            <a:r>
              <a:rPr lang="de-AT" sz="16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Internetsuche</a:t>
            </a:r>
            <a:endParaRPr lang="de-AT" sz="16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179388" lvl="0" indent="-179388">
              <a:lnSpc>
                <a:spcPct val="107000"/>
              </a:lnSpc>
              <a:buClr>
                <a:schemeClr val="accent6"/>
              </a:buClr>
              <a:buFont typeface="Symbol" panose="05050102010706020507" pitchFamily="18" charset="2"/>
              <a:buChar char=""/>
            </a:pPr>
            <a:r>
              <a:rPr lang="de-AT" sz="16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Standort einfügen</a:t>
            </a:r>
          </a:p>
          <a:p>
            <a:pPr marL="179388" lvl="0" indent="-179388">
              <a:lnSpc>
                <a:spcPct val="107000"/>
              </a:lnSpc>
              <a:buClr>
                <a:schemeClr val="accent6"/>
              </a:buClr>
              <a:buFont typeface="Symbol" panose="05050102010706020507" pitchFamily="18" charset="2"/>
              <a:buChar char=""/>
            </a:pPr>
            <a:r>
              <a:rPr lang="de-AT" sz="1600" dirty="0">
                <a:solidFill>
                  <a:schemeClr val="accent4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Ich kann nicht zeichnen – KI (Text zu Bild)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5159A98-A6A7-8BFF-40BB-EFF023E96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579" y="1363037"/>
            <a:ext cx="4583740" cy="297876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16142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0BEE89-672D-4DCD-9D38-8E006A6C6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Digitale Pinnwand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2BDEECE-78BA-4D89-84FC-A947F544CE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8000" y="879474"/>
            <a:ext cx="7848000" cy="384721"/>
          </a:xfrm>
        </p:spPr>
        <p:txBody>
          <a:bodyPr/>
          <a:lstStyle/>
          <a:p>
            <a:r>
              <a:rPr lang="de-AT" dirty="0"/>
              <a:t>Auf einem Padlet schreiben - „Posten“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67E8826-9F56-4A6C-ABF6-015CAFF9538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76730B-340B-944F-97E7-D9AAB3BD5E3F}" type="slidenum">
              <a:rPr lang="de-DE" smtClean="0"/>
              <a:t>9</a:t>
            </a:fld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E9A27D7-4AAC-4E51-A5C6-78585744A324}"/>
              </a:ext>
            </a:extLst>
          </p:cNvPr>
          <p:cNvSpPr txBox="1"/>
          <p:nvPr/>
        </p:nvSpPr>
        <p:spPr>
          <a:xfrm>
            <a:off x="551262" y="1375096"/>
            <a:ext cx="3420664" cy="1397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lvl="0" indent="-179388">
              <a:lnSpc>
                <a:spcPct val="107000"/>
              </a:lnSpc>
              <a:buClr>
                <a:schemeClr val="accent6"/>
              </a:buClr>
              <a:buFont typeface="Symbol" panose="05050102010706020507" pitchFamily="18" charset="2"/>
              <a:buChar char=""/>
            </a:pPr>
            <a:r>
              <a:rPr lang="de-AT" sz="16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Beispiel:</a:t>
            </a:r>
            <a:endParaRPr lang="de-AT" sz="1600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179388" lvl="0" indent="-179388">
              <a:lnSpc>
                <a:spcPct val="107000"/>
              </a:lnSpc>
              <a:buClr>
                <a:schemeClr val="accent6"/>
              </a:buClr>
              <a:buFont typeface="Symbol" panose="05050102010706020507" pitchFamily="18" charset="2"/>
              <a:buChar char=""/>
            </a:pPr>
            <a:r>
              <a:rPr lang="de-AT" sz="1600" dirty="0">
                <a:solidFill>
                  <a:schemeClr val="accent4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Ich kann nicht zeichnen</a:t>
            </a:r>
          </a:p>
          <a:p>
            <a:pPr marL="179388" lvl="0" indent="-179388">
              <a:lnSpc>
                <a:spcPct val="107000"/>
              </a:lnSpc>
              <a:buClr>
                <a:schemeClr val="accent6"/>
              </a:buClr>
              <a:buFont typeface="Symbol" panose="05050102010706020507" pitchFamily="18" charset="2"/>
              <a:buChar char=""/>
            </a:pPr>
            <a:r>
              <a:rPr lang="de-AT" sz="16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Eingabe: Fragezeichen mit Strichmännchen</a:t>
            </a:r>
          </a:p>
          <a:p>
            <a:pPr marL="179388" lvl="0" indent="-179388">
              <a:lnSpc>
                <a:spcPct val="107000"/>
              </a:lnSpc>
              <a:buClr>
                <a:schemeClr val="accent6"/>
              </a:buClr>
              <a:buFont typeface="Symbol" panose="05050102010706020507" pitchFamily="18" charset="2"/>
              <a:buChar char=""/>
            </a:pPr>
            <a:r>
              <a:rPr lang="de-AT" sz="16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KI (Text zu Bild) generiert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F21E4DA-CAFD-728E-4F84-E9142CEC2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606" y="1515985"/>
            <a:ext cx="4425394" cy="290996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137718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Digitale SeniorInnen">
      <a:dk1>
        <a:srgbClr val="000000"/>
      </a:dk1>
      <a:lt1>
        <a:srgbClr val="FFFFFF"/>
      </a:lt1>
      <a:dk2>
        <a:srgbClr val="00AAAA"/>
      </a:dk2>
      <a:lt2>
        <a:srgbClr val="FFFFFF"/>
      </a:lt2>
      <a:accent1>
        <a:srgbClr val="00AAAA"/>
      </a:accent1>
      <a:accent2>
        <a:srgbClr val="EB9100"/>
      </a:accent2>
      <a:accent3>
        <a:srgbClr val="878787"/>
      </a:accent3>
      <a:accent4>
        <a:srgbClr val="00AAAA"/>
      </a:accent4>
      <a:accent5>
        <a:srgbClr val="EB9100"/>
      </a:accent5>
      <a:accent6>
        <a:srgbClr val="EB9100"/>
      </a:accent6>
      <a:hlink>
        <a:srgbClr val="00AAAA"/>
      </a:hlink>
      <a:folHlink>
        <a:srgbClr val="00AAA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522</Words>
  <Application>Microsoft Office PowerPoint</Application>
  <PresentationFormat>Bildschirmpräsentation (16:9)</PresentationFormat>
  <Paragraphs>121</Paragraphs>
  <Slides>15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Symbol</vt:lpstr>
      <vt:lpstr>Office</vt:lpstr>
      <vt:lpstr>PowerPoint-Präsentation</vt:lpstr>
      <vt:lpstr>Digitale Pinnwand</vt:lpstr>
      <vt:lpstr>Digitale Pinnwand</vt:lpstr>
      <vt:lpstr>Digitale Pinnwand</vt:lpstr>
      <vt:lpstr>Digitale Pinnwand</vt:lpstr>
      <vt:lpstr>Digitale Pinnwand</vt:lpstr>
      <vt:lpstr>Digitale Pinnwand</vt:lpstr>
      <vt:lpstr>Digitale Pinnwand</vt:lpstr>
      <vt:lpstr>Digitale Pinnwand</vt:lpstr>
      <vt:lpstr>Digitale Pinnwand</vt:lpstr>
      <vt:lpstr>Digitale Pinnwand</vt:lpstr>
      <vt:lpstr>Digitale Pinnwand</vt:lpstr>
      <vt:lpstr>Digitale Pinnwand</vt:lpstr>
      <vt:lpstr>Digitale Pinnwand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Elisa Zeilinger</dc:creator>
  <cp:lastModifiedBy>Edith Simöl</cp:lastModifiedBy>
  <cp:revision>154</cp:revision>
  <dcterms:created xsi:type="dcterms:W3CDTF">2020-02-11T16:06:04Z</dcterms:created>
  <dcterms:modified xsi:type="dcterms:W3CDTF">2023-07-12T12:41:46Z</dcterms:modified>
</cp:coreProperties>
</file>